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9" r:id="rId3"/>
    <p:sldId id="330" r:id="rId4"/>
    <p:sldId id="293" r:id="rId5"/>
    <p:sldId id="351" r:id="rId6"/>
    <p:sldId id="336" r:id="rId7"/>
    <p:sldId id="335" r:id="rId8"/>
    <p:sldId id="352" r:id="rId9"/>
    <p:sldId id="341" r:id="rId10"/>
    <p:sldId id="337" r:id="rId11"/>
    <p:sldId id="343" r:id="rId12"/>
    <p:sldId id="307" r:id="rId1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95865" autoAdjust="0"/>
  </p:normalViewPr>
  <p:slideViewPr>
    <p:cSldViewPr snapToGrid="0">
      <p:cViewPr varScale="1">
        <p:scale>
          <a:sx n="104" d="100"/>
          <a:sy n="104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76" y="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96F7-5C7D-42A9-9000-8768150AD4C6}" type="datetimeFigureOut">
              <a:rPr lang="de-DE" smtClean="0"/>
              <a:t>11.02.22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A7E0-BE7D-4408-9B6E-7CB54891C6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36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4030BD91-377E-4138-8E26-866633B26280}" type="datetimeFigureOut">
              <a:rPr lang="de-DE" smtClean="0"/>
              <a:t>11.02.22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88642E4-BB48-400A-ABBD-2D60BB3E51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8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9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1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BE737-CF62-4202-8C68-B635451E554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5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0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4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75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42E4-BB48-400A-ABBD-2D60BB3E51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0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"/>
          <p:cNvSpPr>
            <a:spLocks noGrp="1"/>
          </p:cNvSpPr>
          <p:nvPr>
            <p:ph type="ftr" sz="quarter" idx="11"/>
          </p:nvPr>
        </p:nvSpPr>
        <p:spPr>
          <a:xfrm>
            <a:off x="280795" y="6356351"/>
            <a:ext cx="6962685" cy="5016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ext"/>
          <p:cNvSpPr>
            <a:spLocks noGrp="1"/>
          </p:cNvSpPr>
          <p:nvPr>
            <p:ph idx="1"/>
          </p:nvPr>
        </p:nvSpPr>
        <p:spPr>
          <a:xfrm>
            <a:off x="280796" y="828000"/>
            <a:ext cx="8567927" cy="524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4000">
                <a:latin typeface="Lucida Sans" panose="020B0602030504020204" pitchFamily="34" charset="0"/>
              </a:defRPr>
            </a:lvl1pPr>
            <a:lvl2pPr marL="0">
              <a:lnSpc>
                <a:spcPts val="3360"/>
              </a:lnSpc>
              <a:spcBef>
                <a:spcPts val="500"/>
              </a:spcBef>
              <a:defRPr sz="28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1080000" indent="-342900">
              <a:lnSpc>
                <a:spcPts val="2600"/>
              </a:lnSpc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Header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3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"/>
          <p:cNvSpPr>
            <a:spLocks noGrp="1"/>
          </p:cNvSpPr>
          <p:nvPr>
            <p:ph type="ftr" sz="quarter" idx="11"/>
          </p:nvPr>
        </p:nvSpPr>
        <p:spPr>
          <a:xfrm>
            <a:off x="280795" y="6356351"/>
            <a:ext cx="6962685" cy="5016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Bildplatzhalter"/>
          <p:cNvSpPr>
            <a:spLocks noGrp="1"/>
          </p:cNvSpPr>
          <p:nvPr>
            <p:ph type="pic" sz="quarter" idx="13"/>
          </p:nvPr>
        </p:nvSpPr>
        <p:spPr>
          <a:xfrm>
            <a:off x="280988" y="1468800"/>
            <a:ext cx="8567737" cy="4633200"/>
          </a:xfrm>
          <a:prstGeom prst="rect">
            <a:avLst/>
          </a:prstGeom>
        </p:spPr>
      </p:sp>
      <p:sp>
        <p:nvSpPr>
          <p:cNvPr id="4" name="Headline"/>
          <p:cNvSpPr>
            <a:spLocks noGrp="1"/>
          </p:cNvSpPr>
          <p:nvPr>
            <p:ph idx="1"/>
          </p:nvPr>
        </p:nvSpPr>
        <p:spPr>
          <a:xfrm>
            <a:off x="280796" y="961200"/>
            <a:ext cx="8567927" cy="31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500"/>
              </a:spcBef>
              <a:buFontTx/>
              <a:buNone/>
              <a:defRPr sz="2000" b="1">
                <a:latin typeface="Lucida Sans" panose="020B0602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500"/>
              </a:spcBef>
              <a:buFontTx/>
              <a:buNone/>
              <a:defRPr sz="2000" b="1">
                <a:latin typeface="Lucida Sans" panose="020B0602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500"/>
              </a:spcBef>
              <a:buFontTx/>
              <a:buNone/>
              <a:defRPr sz="2000" b="1">
                <a:latin typeface="Lucida Sans" panose="020B0602030504020204" pitchFamily="34" charset="0"/>
              </a:defRPr>
            </a:lvl4pPr>
            <a:lvl5pPr marL="2057400" indent="-228600">
              <a:lnSpc>
                <a:spcPts val="2600"/>
              </a:lnSpc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Header"/>
          <p:cNvSpPr>
            <a:spLocks noGrp="1"/>
          </p:cNvSpPr>
          <p:nvPr>
            <p:ph sz="quarter" idx="14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7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"/>
          <p:cNvSpPr>
            <a:spLocks noGrp="1"/>
          </p:cNvSpPr>
          <p:nvPr>
            <p:ph type="ftr" sz="quarter" idx="11"/>
          </p:nvPr>
        </p:nvSpPr>
        <p:spPr>
          <a:xfrm>
            <a:off x="280795" y="6356351"/>
            <a:ext cx="6962685" cy="5016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Bildunterschrift"/>
          <p:cNvSpPr>
            <a:spLocks noGrp="1"/>
          </p:cNvSpPr>
          <p:nvPr>
            <p:ph sz="quarter" idx="20"/>
          </p:nvPr>
        </p:nvSpPr>
        <p:spPr>
          <a:xfrm>
            <a:off x="4665132" y="5613722"/>
            <a:ext cx="4183591" cy="4553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Bildplatzhalter"/>
          <p:cNvSpPr>
            <a:spLocks noGrp="1"/>
          </p:cNvSpPr>
          <p:nvPr>
            <p:ph type="pic" sz="quarter" idx="14"/>
          </p:nvPr>
        </p:nvSpPr>
        <p:spPr>
          <a:xfrm>
            <a:off x="4665133" y="961199"/>
            <a:ext cx="4183592" cy="4502052"/>
          </a:xfrm>
          <a:prstGeom prst="rect">
            <a:avLst/>
          </a:prstGeom>
        </p:spPr>
      </p:sp>
      <p:sp>
        <p:nvSpPr>
          <p:cNvPr id="13" name="Text"/>
          <p:cNvSpPr>
            <a:spLocks noGrp="1"/>
          </p:cNvSpPr>
          <p:nvPr>
            <p:ph idx="21"/>
          </p:nvPr>
        </p:nvSpPr>
        <p:spPr>
          <a:xfrm>
            <a:off x="280797" y="961199"/>
            <a:ext cx="4187032" cy="51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0">
              <a:lnSpc>
                <a:spcPts val="2600"/>
              </a:lnSpc>
              <a:spcBef>
                <a:spcPts val="500"/>
              </a:spcBef>
              <a:defRPr sz="20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SzPct val="100000"/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900000" indent="-180000">
              <a:lnSpc>
                <a:spcPts val="2600"/>
              </a:lnSpc>
              <a:spcBef>
                <a:spcPts val="500"/>
              </a:spcBef>
              <a:buSzPct val="100000"/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Header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4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+4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unterschrift 4"/>
          <p:cNvSpPr>
            <a:spLocks noGrp="1"/>
          </p:cNvSpPr>
          <p:nvPr>
            <p:ph sz="quarter" idx="28"/>
          </p:nvPr>
        </p:nvSpPr>
        <p:spPr>
          <a:xfrm>
            <a:off x="6807521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6"/>
          </p:nvPr>
        </p:nvSpPr>
        <p:spPr>
          <a:xfrm>
            <a:off x="6807521" y="3651889"/>
            <a:ext cx="2041200" cy="2160000"/>
          </a:xfrm>
          <a:prstGeom prst="rect">
            <a:avLst/>
          </a:prstGeom>
        </p:spPr>
      </p:sp>
      <p:sp>
        <p:nvSpPr>
          <p:cNvPr id="19" name="Bildunterschrift 3"/>
          <p:cNvSpPr>
            <a:spLocks noGrp="1"/>
          </p:cNvSpPr>
          <p:nvPr>
            <p:ph sz="quarter" idx="27"/>
          </p:nvPr>
        </p:nvSpPr>
        <p:spPr>
          <a:xfrm>
            <a:off x="4665054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5"/>
          </p:nvPr>
        </p:nvSpPr>
        <p:spPr>
          <a:xfrm>
            <a:off x="4665055" y="3651889"/>
            <a:ext cx="2041200" cy="2160000"/>
          </a:xfrm>
          <a:prstGeom prst="rect">
            <a:avLst/>
          </a:prstGeom>
        </p:spPr>
      </p:sp>
      <p:sp>
        <p:nvSpPr>
          <p:cNvPr id="20" name="Bildunterschrift 2"/>
          <p:cNvSpPr>
            <a:spLocks noGrp="1"/>
          </p:cNvSpPr>
          <p:nvPr>
            <p:ph sz="quarter" idx="24"/>
          </p:nvPr>
        </p:nvSpPr>
        <p:spPr>
          <a:xfrm>
            <a:off x="6807599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807599" y="961199"/>
            <a:ext cx="2041200" cy="2160000"/>
          </a:xfrm>
          <a:prstGeom prst="rect">
            <a:avLst/>
          </a:prstGeom>
        </p:spPr>
      </p:sp>
      <p:sp>
        <p:nvSpPr>
          <p:cNvPr id="16" name="Bildunterschrift 1"/>
          <p:cNvSpPr>
            <a:spLocks noGrp="1"/>
          </p:cNvSpPr>
          <p:nvPr>
            <p:ph sz="quarter" idx="23"/>
          </p:nvPr>
        </p:nvSpPr>
        <p:spPr>
          <a:xfrm>
            <a:off x="4665132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22"/>
          </p:nvPr>
        </p:nvSpPr>
        <p:spPr>
          <a:xfrm>
            <a:off x="4665133" y="961199"/>
            <a:ext cx="2041200" cy="2160000"/>
          </a:xfrm>
          <a:prstGeom prst="rect">
            <a:avLst/>
          </a:prstGeom>
        </p:spPr>
      </p:sp>
      <p:sp>
        <p:nvSpPr>
          <p:cNvPr id="31" name="Footer"/>
          <p:cNvSpPr>
            <a:spLocks noGrp="1"/>
          </p:cNvSpPr>
          <p:nvPr>
            <p:ph type="ftr" sz="quarter" idx="11"/>
          </p:nvPr>
        </p:nvSpPr>
        <p:spPr>
          <a:xfrm>
            <a:off x="280795" y="6356351"/>
            <a:ext cx="6962685" cy="5016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Text"/>
          <p:cNvSpPr>
            <a:spLocks noGrp="1"/>
          </p:cNvSpPr>
          <p:nvPr>
            <p:ph idx="21"/>
          </p:nvPr>
        </p:nvSpPr>
        <p:spPr>
          <a:xfrm>
            <a:off x="280797" y="961199"/>
            <a:ext cx="4187032" cy="51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0">
              <a:lnSpc>
                <a:spcPts val="2600"/>
              </a:lnSpc>
              <a:spcBef>
                <a:spcPts val="500"/>
              </a:spcBef>
              <a:defRPr sz="20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SzPct val="100000"/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900000" indent="-180000">
              <a:lnSpc>
                <a:spcPts val="2600"/>
              </a:lnSpc>
              <a:spcBef>
                <a:spcPts val="500"/>
              </a:spcBef>
              <a:buSzPct val="100000"/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Header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S.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+4img/Logos ext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"/>
          <p:cNvSpPr>
            <a:spLocks noGrp="1"/>
          </p:cNvSpPr>
          <p:nvPr>
            <p:ph type="ftr" sz="quarter" idx="11"/>
          </p:nvPr>
        </p:nvSpPr>
        <p:spPr>
          <a:xfrm>
            <a:off x="280795" y="6356351"/>
            <a:ext cx="6962685" cy="5016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Bildunterschrift 4"/>
          <p:cNvSpPr>
            <a:spLocks noGrp="1"/>
          </p:cNvSpPr>
          <p:nvPr>
            <p:ph sz="quarter" idx="28"/>
          </p:nvPr>
        </p:nvSpPr>
        <p:spPr>
          <a:xfrm>
            <a:off x="6807521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6"/>
          </p:nvPr>
        </p:nvSpPr>
        <p:spPr>
          <a:xfrm>
            <a:off x="6807521" y="3651889"/>
            <a:ext cx="2041200" cy="2160000"/>
          </a:xfrm>
          <a:prstGeom prst="rect">
            <a:avLst/>
          </a:prstGeom>
        </p:spPr>
      </p:sp>
      <p:sp>
        <p:nvSpPr>
          <p:cNvPr id="16" name="Bildunterschrift 3"/>
          <p:cNvSpPr>
            <a:spLocks noGrp="1"/>
          </p:cNvSpPr>
          <p:nvPr>
            <p:ph sz="quarter" idx="27"/>
          </p:nvPr>
        </p:nvSpPr>
        <p:spPr>
          <a:xfrm>
            <a:off x="4665054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5"/>
          </p:nvPr>
        </p:nvSpPr>
        <p:spPr>
          <a:xfrm>
            <a:off x="4665055" y="3651889"/>
            <a:ext cx="2041200" cy="2160000"/>
          </a:xfrm>
          <a:prstGeom prst="rect">
            <a:avLst/>
          </a:prstGeom>
        </p:spPr>
      </p:sp>
      <p:sp>
        <p:nvSpPr>
          <p:cNvPr id="20" name="Bildunterschrift 2"/>
          <p:cNvSpPr>
            <a:spLocks noGrp="1"/>
          </p:cNvSpPr>
          <p:nvPr>
            <p:ph sz="quarter" idx="24"/>
          </p:nvPr>
        </p:nvSpPr>
        <p:spPr>
          <a:xfrm>
            <a:off x="6807599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807599" y="961199"/>
            <a:ext cx="2041200" cy="2160000"/>
          </a:xfrm>
          <a:prstGeom prst="rect">
            <a:avLst/>
          </a:prstGeom>
        </p:spPr>
      </p:sp>
      <p:sp>
        <p:nvSpPr>
          <p:cNvPr id="25" name="Bildunterschrift 1"/>
          <p:cNvSpPr>
            <a:spLocks noGrp="1"/>
          </p:cNvSpPr>
          <p:nvPr>
            <p:ph sz="quarter" idx="23"/>
          </p:nvPr>
        </p:nvSpPr>
        <p:spPr>
          <a:xfrm>
            <a:off x="4665132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6" name="Bildplatzhalter 1"/>
          <p:cNvSpPr>
            <a:spLocks noGrp="1"/>
          </p:cNvSpPr>
          <p:nvPr>
            <p:ph type="pic" sz="quarter" idx="22"/>
          </p:nvPr>
        </p:nvSpPr>
        <p:spPr>
          <a:xfrm>
            <a:off x="4665133" y="961199"/>
            <a:ext cx="2041200" cy="2160000"/>
          </a:xfrm>
          <a:prstGeom prst="rect">
            <a:avLst/>
          </a:prstGeom>
        </p:spPr>
      </p:sp>
      <p:sp>
        <p:nvSpPr>
          <p:cNvPr id="27" name="Text"/>
          <p:cNvSpPr>
            <a:spLocks noGrp="1"/>
          </p:cNvSpPr>
          <p:nvPr>
            <p:ph idx="21"/>
          </p:nvPr>
        </p:nvSpPr>
        <p:spPr>
          <a:xfrm>
            <a:off x="280797" y="961199"/>
            <a:ext cx="4187032" cy="51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0">
              <a:lnSpc>
                <a:spcPts val="2600"/>
              </a:lnSpc>
              <a:spcBef>
                <a:spcPts val="500"/>
              </a:spcBef>
              <a:defRPr sz="20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SzPct val="100000"/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900000" indent="-180000">
              <a:lnSpc>
                <a:spcPts val="2600"/>
              </a:lnSpc>
              <a:spcBef>
                <a:spcPts val="500"/>
              </a:spcBef>
              <a:buSzPct val="100000"/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+4img/Logos int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ader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unterschrift 4"/>
          <p:cNvSpPr>
            <a:spLocks noGrp="1"/>
          </p:cNvSpPr>
          <p:nvPr>
            <p:ph sz="quarter" idx="28"/>
          </p:nvPr>
        </p:nvSpPr>
        <p:spPr>
          <a:xfrm>
            <a:off x="6807521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6"/>
          </p:nvPr>
        </p:nvSpPr>
        <p:spPr>
          <a:xfrm>
            <a:off x="6807521" y="3651889"/>
            <a:ext cx="2041200" cy="2160000"/>
          </a:xfrm>
          <a:prstGeom prst="rect">
            <a:avLst/>
          </a:prstGeom>
        </p:spPr>
      </p:sp>
      <p:sp>
        <p:nvSpPr>
          <p:cNvPr id="20" name="Bildunterschrift 3"/>
          <p:cNvSpPr>
            <a:spLocks noGrp="1"/>
          </p:cNvSpPr>
          <p:nvPr>
            <p:ph sz="quarter" idx="27"/>
          </p:nvPr>
        </p:nvSpPr>
        <p:spPr>
          <a:xfrm>
            <a:off x="4665054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25"/>
          </p:nvPr>
        </p:nvSpPr>
        <p:spPr>
          <a:xfrm>
            <a:off x="4665055" y="3651889"/>
            <a:ext cx="2041200" cy="2160000"/>
          </a:xfrm>
          <a:prstGeom prst="rect">
            <a:avLst/>
          </a:prstGeom>
        </p:spPr>
      </p:sp>
      <p:sp>
        <p:nvSpPr>
          <p:cNvPr id="23" name="Bildunterschrift 2"/>
          <p:cNvSpPr>
            <a:spLocks noGrp="1"/>
          </p:cNvSpPr>
          <p:nvPr>
            <p:ph sz="quarter" idx="24"/>
          </p:nvPr>
        </p:nvSpPr>
        <p:spPr>
          <a:xfrm>
            <a:off x="6807599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807599" y="961199"/>
            <a:ext cx="2041200" cy="2160000"/>
          </a:xfrm>
          <a:prstGeom prst="rect">
            <a:avLst/>
          </a:prstGeom>
        </p:spPr>
      </p:sp>
      <p:sp>
        <p:nvSpPr>
          <p:cNvPr id="25" name="Bildunterschrift 1"/>
          <p:cNvSpPr>
            <a:spLocks noGrp="1"/>
          </p:cNvSpPr>
          <p:nvPr>
            <p:ph sz="quarter" idx="23"/>
          </p:nvPr>
        </p:nvSpPr>
        <p:spPr>
          <a:xfrm>
            <a:off x="4665132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6" name="Bildplatzhalter 1"/>
          <p:cNvSpPr>
            <a:spLocks noGrp="1"/>
          </p:cNvSpPr>
          <p:nvPr>
            <p:ph type="pic" sz="quarter" idx="22"/>
          </p:nvPr>
        </p:nvSpPr>
        <p:spPr>
          <a:xfrm>
            <a:off x="4665133" y="961199"/>
            <a:ext cx="2041200" cy="2160000"/>
          </a:xfrm>
          <a:prstGeom prst="rect">
            <a:avLst/>
          </a:prstGeom>
        </p:spPr>
      </p:sp>
      <p:sp>
        <p:nvSpPr>
          <p:cNvPr id="27" name="Text"/>
          <p:cNvSpPr>
            <a:spLocks noGrp="1"/>
          </p:cNvSpPr>
          <p:nvPr>
            <p:ph idx="21"/>
          </p:nvPr>
        </p:nvSpPr>
        <p:spPr>
          <a:xfrm>
            <a:off x="280797" y="961199"/>
            <a:ext cx="4187032" cy="51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0">
              <a:lnSpc>
                <a:spcPts val="2600"/>
              </a:lnSpc>
              <a:spcBef>
                <a:spcPts val="500"/>
              </a:spcBef>
              <a:defRPr sz="20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SzPct val="100000"/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900000" indent="-180000">
              <a:lnSpc>
                <a:spcPts val="2600"/>
              </a:lnSpc>
              <a:spcBef>
                <a:spcPts val="500"/>
              </a:spcBef>
              <a:buSzPct val="100000"/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8" name="Textfeld 27"/>
          <p:cNvSpPr txBox="1"/>
          <p:nvPr userDrawn="1"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r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4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+4img/Logos int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er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latin typeface="Lucida Sans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unterschrift 4"/>
          <p:cNvSpPr>
            <a:spLocks noGrp="1"/>
          </p:cNvSpPr>
          <p:nvPr>
            <p:ph sz="quarter" idx="28"/>
          </p:nvPr>
        </p:nvSpPr>
        <p:spPr>
          <a:xfrm>
            <a:off x="6807521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6"/>
          </p:nvPr>
        </p:nvSpPr>
        <p:spPr>
          <a:xfrm>
            <a:off x="6807521" y="3651889"/>
            <a:ext cx="2041200" cy="2160000"/>
          </a:xfrm>
          <a:prstGeom prst="rect">
            <a:avLst/>
          </a:prstGeom>
        </p:spPr>
      </p:sp>
      <p:sp>
        <p:nvSpPr>
          <p:cNvPr id="22" name="Bildunterschrift 3"/>
          <p:cNvSpPr>
            <a:spLocks noGrp="1"/>
          </p:cNvSpPr>
          <p:nvPr>
            <p:ph sz="quarter" idx="27"/>
          </p:nvPr>
        </p:nvSpPr>
        <p:spPr>
          <a:xfrm>
            <a:off x="4665054" y="593821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25"/>
          </p:nvPr>
        </p:nvSpPr>
        <p:spPr>
          <a:xfrm>
            <a:off x="4665055" y="3651889"/>
            <a:ext cx="2041200" cy="2160000"/>
          </a:xfrm>
          <a:prstGeom prst="rect">
            <a:avLst/>
          </a:prstGeom>
        </p:spPr>
      </p:sp>
      <p:sp>
        <p:nvSpPr>
          <p:cNvPr id="24" name="Bildunterschrift 2"/>
          <p:cNvSpPr>
            <a:spLocks noGrp="1"/>
          </p:cNvSpPr>
          <p:nvPr>
            <p:ph sz="quarter" idx="24"/>
          </p:nvPr>
        </p:nvSpPr>
        <p:spPr>
          <a:xfrm>
            <a:off x="6807599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807599" y="961199"/>
            <a:ext cx="2041200" cy="2160000"/>
          </a:xfrm>
          <a:prstGeom prst="rect">
            <a:avLst/>
          </a:prstGeom>
        </p:spPr>
      </p:sp>
      <p:sp>
        <p:nvSpPr>
          <p:cNvPr id="30" name="Bildunterschrift 1"/>
          <p:cNvSpPr>
            <a:spLocks noGrp="1"/>
          </p:cNvSpPr>
          <p:nvPr>
            <p:ph sz="quarter" idx="23"/>
          </p:nvPr>
        </p:nvSpPr>
        <p:spPr>
          <a:xfrm>
            <a:off x="4665132" y="3247522"/>
            <a:ext cx="2041202" cy="162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de-DE" sz="1400" dirty="0"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1" name="Bildplatzhalter 1"/>
          <p:cNvSpPr>
            <a:spLocks noGrp="1"/>
          </p:cNvSpPr>
          <p:nvPr>
            <p:ph type="pic" sz="quarter" idx="22"/>
          </p:nvPr>
        </p:nvSpPr>
        <p:spPr>
          <a:xfrm>
            <a:off x="4665133" y="961199"/>
            <a:ext cx="2041200" cy="2160000"/>
          </a:xfrm>
          <a:prstGeom prst="rect">
            <a:avLst/>
          </a:prstGeom>
        </p:spPr>
      </p:sp>
      <p:sp>
        <p:nvSpPr>
          <p:cNvPr id="32" name="Text"/>
          <p:cNvSpPr>
            <a:spLocks noGrp="1"/>
          </p:cNvSpPr>
          <p:nvPr>
            <p:ph idx="21"/>
          </p:nvPr>
        </p:nvSpPr>
        <p:spPr>
          <a:xfrm>
            <a:off x="280797" y="961199"/>
            <a:ext cx="4187032" cy="510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buFontTx/>
              <a:buNone/>
              <a:defRPr sz="2000" b="1">
                <a:latin typeface="Lucida Sans" panose="020B0602030504020204" pitchFamily="34" charset="0"/>
              </a:defRPr>
            </a:lvl1pPr>
            <a:lvl2pPr marL="0">
              <a:lnSpc>
                <a:spcPts val="2600"/>
              </a:lnSpc>
              <a:spcBef>
                <a:spcPts val="500"/>
              </a:spcBef>
              <a:defRPr sz="2000">
                <a:latin typeface="Lucida Sans" panose="020B0602030504020204" pitchFamily="34" charset="0"/>
              </a:defRPr>
            </a:lvl2pPr>
            <a:lvl3pPr marL="468000" indent="-228600">
              <a:lnSpc>
                <a:spcPts val="2600"/>
              </a:lnSpc>
              <a:buSzPct val="100000"/>
              <a:buFont typeface="Symbol" panose="05050102010706020507" pitchFamily="18" charset="2"/>
              <a:buChar char="-"/>
              <a:defRPr sz="2000">
                <a:latin typeface="Lucida Sans" panose="020B0602030504020204" pitchFamily="34" charset="0"/>
              </a:defRPr>
            </a:lvl3pPr>
            <a:lvl4pPr marL="720000" indent="-228600">
              <a:lnSpc>
                <a:spcPts val="2600"/>
              </a:lnSpc>
              <a:buFont typeface="Lucida Sans" panose="020B0602030504020204" pitchFamily="34" charset="0"/>
              <a:buChar char="∙"/>
              <a:defRPr sz="2000">
                <a:latin typeface="Lucida Sans" panose="020B0602030504020204" pitchFamily="34" charset="0"/>
              </a:defRPr>
            </a:lvl4pPr>
            <a:lvl5pPr marL="900000" indent="-180000">
              <a:lnSpc>
                <a:spcPts val="2600"/>
              </a:lnSpc>
              <a:spcBef>
                <a:spcPts val="500"/>
              </a:spcBef>
              <a:buSzPct val="100000"/>
              <a:buFont typeface="Lucida Sans" panose="020B0602030504020204" pitchFamily="34" charset="0"/>
              <a:buChar char="­"/>
              <a:defRPr sz="2000"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8033319" y="6368983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400" dirty="0">
                <a:latin typeface="Lucida Sans" panose="020B0602030504020204" pitchFamily="34" charset="0"/>
              </a:rPr>
              <a:t>p. </a:t>
            </a:r>
            <a:fld id="{2EEA46CE-4BA0-41F8-981A-0A0DF6CD3B22}" type="slidenum">
              <a:rPr lang="de-DE" sz="1400" smtClean="0">
                <a:latin typeface="Lucida Sans" panose="020B0602030504020204" pitchFamily="34" charset="0"/>
              </a:rPr>
              <a:pPr algn="l"/>
              <a:t>‹Nr.›</a:t>
            </a:fld>
            <a:endParaRPr lang="de-DE" sz="1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4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14.07.2016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Vorlagen PPT der OTH Regensburg - Format 4x3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S. </a:t>
            </a:r>
            <a:fld id="{D7EFD9E5-FB44-4C01-A2C2-48348664E7C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buClr>
                <a:srgbClr val="005187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5187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5187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457200" y="581509"/>
            <a:ext cx="6248400" cy="1247291"/>
          </a:xfrm>
          <a:prstGeom prst="rect">
            <a:avLst/>
          </a:prstGeom>
        </p:spPr>
        <p:txBody>
          <a:bodyPr anchor="t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9144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47800" y="6477000"/>
            <a:ext cx="30480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0" y="6477000"/>
            <a:ext cx="533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998DF283-B446-4F78-9BC8-4741BD5C09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0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10"/>
          <p:cNvCxnSpPr/>
          <p:nvPr userDrawn="1"/>
        </p:nvCxnSpPr>
        <p:spPr>
          <a:xfrm>
            <a:off x="0" y="712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4" descr="OTH_Logo_3zeilig_AM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79400" y="139700"/>
            <a:ext cx="2983074" cy="432000"/>
          </a:xfrm>
          <a:prstGeom prst="rect">
            <a:avLst/>
          </a:prstGeom>
        </p:spPr>
      </p:pic>
      <p:cxnSp>
        <p:nvCxnSpPr>
          <p:cNvPr id="10" name="Gerade Verbindung 3"/>
          <p:cNvCxnSpPr/>
          <p:nvPr userDrawn="1"/>
        </p:nvCxnSpPr>
        <p:spPr>
          <a:xfrm>
            <a:off x="0" y="6364799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h-regensburg.de/en/international/incoming-students/exchange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ihTBNK6DKY&amp;list=PLnvQxOLphB5L6QXf_dn0nE3Pug7w5rLUP" TargetMode="External"/><Relationship Id="rId13" Type="http://schemas.openxmlformats.org/officeDocument/2006/relationships/image" Target="../media/image32.jpg"/><Relationship Id="rId3" Type="http://schemas.openxmlformats.org/officeDocument/2006/relationships/hyperlink" Target="https://www.oth-regensburg.de/international.html" TargetMode="External"/><Relationship Id="rId7" Type="http://schemas.openxmlformats.org/officeDocument/2006/relationships/hyperlink" Target="https://www.youtube.com/user/HSRegensburg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oth_regensburg?lang=de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ww.instagram.com/oth_regensburg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facebook.com/oth.regensburg.d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mailto:incoming-international@oth-regensburg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8337" y="2149475"/>
            <a:ext cx="8567737" cy="46085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4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Lucida Sans" panose="020B0602030504020204" pitchFamily="34" charset="0"/>
              <a:buChar char="∙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080000" indent="-3429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Lucida Sans" panose="020B0602030504020204" pitchFamily="34" charset="0"/>
              <a:buChar char="­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de-DE" dirty="0">
                <a:cs typeface="Arial" panose="020B0604020202020204" pitchFamily="34" charset="0"/>
              </a:rPr>
              <a:t>Welcome </a:t>
            </a:r>
            <a:r>
              <a:rPr lang="de-DE" dirty="0" err="1">
                <a:cs typeface="Arial" panose="020B0604020202020204" pitchFamily="34" charset="0"/>
              </a:rPr>
              <a:t>to</a:t>
            </a:r>
            <a:endParaRPr lang="de-DE" dirty="0">
              <a:cs typeface="Arial" panose="020B0604020202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de-DE" sz="6000" dirty="0">
                <a:cs typeface="Arial" panose="020B0604020202020204" pitchFamily="34" charset="0"/>
              </a:rPr>
              <a:t>OTH Regensburg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ensa_Bib_Panorama_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36" y="4674614"/>
            <a:ext cx="8567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1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rce"/>
          <p:cNvSpPr>
            <a:spLocks noGrp="1"/>
          </p:cNvSpPr>
          <p:nvPr/>
        </p:nvSpPr>
        <p:spPr bwMode="auto">
          <a:xfrm>
            <a:off x="440973" y="836712"/>
            <a:ext cx="8355496" cy="54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400" tIns="62400" rIns="62400" bIns="624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8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Requirements for Exchange Students: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1467" b="1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For studies in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English</a:t>
            </a: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language: level of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B2 English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For studies in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German</a:t>
            </a: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language: level of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B2 German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67" b="1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Nomination of home university’s International Office in </a:t>
            </a:r>
            <a:r>
              <a:rPr lang="en-US" sz="1400" b="1" i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Mobility Online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system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1467" b="1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  Nomination deadlines: 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67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15th November (for summer semesters)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267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1st May (for winter semesters)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467" b="1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For successful </a:t>
            </a:r>
            <a:r>
              <a:rPr lang="en-US" sz="14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registration: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Learning Agreement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Copy of passport &amp; </a:t>
            </a: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VISA</a:t>
            </a:r>
          </a:p>
          <a:p>
            <a:pPr marL="366712" lvl="1" indent="0">
              <a:buClr>
                <a:srgbClr val="000000"/>
              </a:buClr>
              <a:buNone/>
            </a:pP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Registration Deadlines: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December 1</a:t>
            </a:r>
            <a:r>
              <a:rPr lang="en-US" sz="1300" b="1" baseline="30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st</a:t>
            </a: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for summer semesters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June 1</a:t>
            </a:r>
            <a:r>
              <a:rPr lang="en-US" sz="1300" b="1" baseline="30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st</a:t>
            </a:r>
            <a:r>
              <a:rPr lang="en-US" sz="1300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for winter semesters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b="1" dirty="0">
                <a:solidFill>
                  <a:srgbClr val="FF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All information can be found on our OTH website (and on the flyers):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1467" b="1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  <a:hlinkClick r:id="rId2"/>
              </a:rPr>
              <a:t>https://www.oth-regensburg.de/en/international/incoming-students/exchange.html</a:t>
            </a:r>
            <a:endParaRPr lang="en-US" sz="1467" b="1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9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500B9B-FCA9-472F-A634-03B3A062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50BEEF9-3795-4097-820F-46EA66C4E97B}"/>
              </a:ext>
            </a:extLst>
          </p:cNvPr>
          <p:cNvSpPr txBox="1">
            <a:spLocks/>
          </p:cNvSpPr>
          <p:nvPr/>
        </p:nvSpPr>
        <p:spPr>
          <a:xfrm>
            <a:off x="3767138" y="128059"/>
            <a:ext cx="5081585" cy="40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900" dirty="0">
                <a:latin typeface="Lucida Sans" panose="020B0602030504020204" pitchFamily="34" charset="0"/>
              </a:rPr>
              <a:t>International Office – Incoming </a:t>
            </a:r>
            <a:r>
              <a:rPr lang="de-DE" sz="1900" dirty="0" err="1">
                <a:latin typeface="Lucida Sans" panose="020B0602030504020204" pitchFamily="34" charset="0"/>
              </a:rPr>
              <a:t>Students</a:t>
            </a:r>
            <a:endParaRPr lang="de-DE" sz="1900" dirty="0">
              <a:latin typeface="Lucida Sans" panose="020B0602030504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CECE44-3492-4CF1-917E-D57DED5D4B51}"/>
              </a:ext>
            </a:extLst>
          </p:cNvPr>
          <p:cNvSpPr txBox="1"/>
          <p:nvPr/>
        </p:nvSpPr>
        <p:spPr>
          <a:xfrm>
            <a:off x="5205546" y="3145221"/>
            <a:ext cx="3590923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dirty="0" err="1"/>
              <a:t>Current</a:t>
            </a:r>
            <a:r>
              <a:rPr lang="de-DE" b="1" i="1" dirty="0"/>
              <a:t> Corona </a:t>
            </a:r>
            <a:r>
              <a:rPr lang="de-DE" b="1" i="1" dirty="0" err="1"/>
              <a:t>measures</a:t>
            </a:r>
            <a:r>
              <a:rPr lang="de-DE" b="1" i="1" dirty="0"/>
              <a:t>:</a:t>
            </a:r>
          </a:p>
          <a:p>
            <a:r>
              <a:rPr lang="de-DE" b="1" i="1" dirty="0"/>
              <a:t>2G </a:t>
            </a:r>
            <a:r>
              <a:rPr lang="de-DE" b="1" i="1" dirty="0" err="1"/>
              <a:t>rule</a:t>
            </a:r>
            <a:r>
              <a:rPr lang="de-DE" b="1" i="1" dirty="0"/>
              <a:t> </a:t>
            </a:r>
            <a:r>
              <a:rPr lang="de-DE" i="1" dirty="0"/>
              <a:t>in Bavaria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most</a:t>
            </a:r>
            <a:r>
              <a:rPr lang="de-DE" i="1" dirty="0"/>
              <a:t> of all </a:t>
            </a:r>
            <a:r>
              <a:rPr lang="de-DE" i="1" dirty="0" err="1"/>
              <a:t>public</a:t>
            </a:r>
            <a:r>
              <a:rPr lang="de-DE" i="1" dirty="0"/>
              <a:t> </a:t>
            </a:r>
            <a:r>
              <a:rPr lang="de-DE" i="1" dirty="0" err="1"/>
              <a:t>places</a:t>
            </a:r>
            <a:r>
              <a:rPr lang="de-DE" i="1" dirty="0"/>
              <a:t>, </a:t>
            </a:r>
            <a:r>
              <a:rPr lang="de-DE" i="1" dirty="0" err="1"/>
              <a:t>restaurants</a:t>
            </a:r>
            <a:r>
              <a:rPr lang="de-DE" i="1" dirty="0"/>
              <a:t>, </a:t>
            </a:r>
            <a:r>
              <a:rPr lang="de-DE" i="1" dirty="0" err="1"/>
              <a:t>agencies</a:t>
            </a:r>
            <a:r>
              <a:rPr lang="de-DE" i="1" dirty="0"/>
              <a:t>, </a:t>
            </a:r>
            <a:r>
              <a:rPr lang="de-DE" b="1" i="1" dirty="0"/>
              <a:t>also </a:t>
            </a:r>
            <a:r>
              <a:rPr lang="de-DE" b="1" i="1" dirty="0" err="1"/>
              <a:t>for</a:t>
            </a:r>
            <a:r>
              <a:rPr lang="de-DE" b="1" i="1" dirty="0"/>
              <a:t> OTH </a:t>
            </a:r>
            <a:r>
              <a:rPr lang="de-DE" b="1" i="1" dirty="0" err="1"/>
              <a:t>campus</a:t>
            </a:r>
            <a:r>
              <a:rPr lang="de-DE" b="1" i="1" dirty="0"/>
              <a:t> &amp; </a:t>
            </a:r>
            <a:r>
              <a:rPr lang="de-DE" b="1" i="1" dirty="0" err="1"/>
              <a:t>lecures</a:t>
            </a:r>
            <a:endParaRPr lang="de-DE" b="1" i="1" dirty="0"/>
          </a:p>
          <a:p>
            <a:r>
              <a:rPr lang="de-DE" b="1" i="1" dirty="0"/>
              <a:t>2G= </a:t>
            </a:r>
            <a:r>
              <a:rPr lang="de-DE" i="1" dirty="0" err="1"/>
              <a:t>proof</a:t>
            </a:r>
            <a:r>
              <a:rPr lang="de-DE" i="1" dirty="0"/>
              <a:t> of valid EU-</a:t>
            </a:r>
            <a:r>
              <a:rPr lang="de-DE" i="1" dirty="0" err="1"/>
              <a:t>vaccination</a:t>
            </a:r>
            <a:r>
              <a:rPr lang="de-DE" i="1" dirty="0"/>
              <a:t>/ </a:t>
            </a:r>
            <a:r>
              <a:rPr lang="de-DE" i="1" dirty="0" err="1"/>
              <a:t>recovery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1919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0"/>
          </p:nvPr>
        </p:nvSpPr>
        <p:spPr>
          <a:xfrm>
            <a:off x="5481853" y="5967564"/>
            <a:ext cx="1869311" cy="184926"/>
          </a:xfrm>
        </p:spPr>
        <p:txBody>
          <a:bodyPr/>
          <a:lstStyle/>
          <a:p>
            <a:r>
              <a:rPr lang="de-DE" sz="900" dirty="0"/>
              <a:t>Instagram Feed OTH Regensburg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3" t="667" r="-31585" b="-361"/>
          <a:stretch/>
        </p:blipFill>
        <p:spPr>
          <a:xfrm>
            <a:off x="4552688" y="1131812"/>
            <a:ext cx="4499237" cy="4827126"/>
          </a:xfrm>
        </p:spPr>
      </p:pic>
      <p:sp>
        <p:nvSpPr>
          <p:cNvPr id="5" name="Inhaltsplatzhalter 4"/>
          <p:cNvSpPr>
            <a:spLocks noGrp="1"/>
          </p:cNvSpPr>
          <p:nvPr>
            <p:ph idx="21"/>
          </p:nvPr>
        </p:nvSpPr>
        <p:spPr>
          <a:xfrm>
            <a:off x="508957" y="961199"/>
            <a:ext cx="4604647" cy="5104800"/>
          </a:xfrm>
        </p:spPr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news: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9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900" b="0" dirty="0">
                <a:hlinkClick r:id="rId3"/>
              </a:rPr>
              <a:t>Homepage International Office</a:t>
            </a:r>
            <a:endParaRPr lang="de-DE" sz="19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900" b="0" dirty="0">
                <a:hlinkClick r:id="rId4"/>
              </a:rPr>
              <a:t>Facebook</a:t>
            </a:r>
            <a:endParaRPr lang="de-DE" sz="19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900" b="0" dirty="0">
                <a:hlinkClick r:id="rId5"/>
              </a:rPr>
              <a:t>Instagram</a:t>
            </a:r>
            <a:r>
              <a:rPr lang="de-DE" sz="1900" b="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900" b="0" dirty="0">
                <a:hlinkClick r:id="rId6"/>
              </a:rPr>
              <a:t>Twitter</a:t>
            </a:r>
            <a:endParaRPr lang="de-DE" sz="19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900" b="0" dirty="0">
                <a:hlinkClick r:id="rId7"/>
              </a:rPr>
              <a:t>YouTube Channel</a:t>
            </a:r>
            <a:endParaRPr lang="de-DE" sz="1900" b="0" dirty="0"/>
          </a:p>
          <a:p>
            <a:pPr>
              <a:lnSpc>
                <a:spcPct val="100000"/>
              </a:lnSpc>
            </a:pPr>
            <a:r>
              <a:rPr lang="de-DE" sz="1400" b="0" dirty="0">
                <a:hlinkClick r:id="rId8"/>
              </a:rPr>
              <a:t>https://www.youtube.com/watch?v=LihTBNK6DKY&amp;list=PLnvQxOLphB5L6QXf_dn0nE3Pug7w5rLUP</a:t>
            </a:r>
            <a:endParaRPr lang="de-DE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900" b="0" dirty="0"/>
          </a:p>
          <a:p>
            <a:pPr marL="285750" indent="-285750">
              <a:buFontTx/>
              <a:buChar char="-"/>
            </a:pPr>
            <a:endParaRPr lang="de-DE" sz="1400" b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900" dirty="0" err="1"/>
              <a:t>Social</a:t>
            </a:r>
            <a:r>
              <a:rPr lang="de-DE" sz="1900" dirty="0"/>
              <a:t> Media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" y="2338612"/>
            <a:ext cx="292445" cy="2924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" y="2799760"/>
            <a:ext cx="292444" cy="2924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" y="3260908"/>
            <a:ext cx="292444" cy="2924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" y="3722057"/>
            <a:ext cx="292444" cy="2924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5" y="1876425"/>
            <a:ext cx="293482" cy="29348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37499" y="5212397"/>
            <a:ext cx="4386648" cy="58477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spc="-33" dirty="0"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for Incoming Exchange Students</a:t>
            </a:r>
            <a:r>
              <a:rPr lang="en-US" sz="1600" spc="-33" dirty="0"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600" spc="-33" dirty="0">
                <a:solidFill>
                  <a:srgbClr val="333333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u="sng" spc="-33" dirty="0">
                <a:solidFill>
                  <a:srgbClr val="0000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incoming-international@oth-regensburg.de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3655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489" y="1440872"/>
            <a:ext cx="7878619" cy="196734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Wingdings" pitchFamily="2" charset="2"/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ctr">
              <a:buFont typeface="Wingdings" pitchFamily="2" charset="2"/>
              <a:buNone/>
            </a:pPr>
            <a:r>
              <a:rPr lang="de-DE" sz="3600" dirty="0" err="1">
                <a:latin typeface="Lucida Sans" panose="020B0602030504020204" pitchFamily="34" charset="0"/>
                <a:cs typeface="Arial" panose="020B0604020202020204" pitchFamily="34" charset="0"/>
              </a:rPr>
              <a:t>Thank</a:t>
            </a:r>
            <a:r>
              <a:rPr lang="de-DE" sz="3600" dirty="0"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Lucida Sans" panose="020B0602030504020204" pitchFamily="34" charset="0"/>
                <a:cs typeface="Arial" panose="020B0604020202020204" pitchFamily="34" charset="0"/>
              </a:rPr>
              <a:t>you</a:t>
            </a:r>
            <a:r>
              <a:rPr lang="de-DE" sz="3600" dirty="0"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Lucida Sans" panose="020B0602030504020204" pitchFamily="34" charset="0"/>
                <a:cs typeface="Arial" panose="020B0604020202020204" pitchFamily="34" charset="0"/>
              </a:rPr>
              <a:t>for</a:t>
            </a:r>
            <a:r>
              <a:rPr lang="de-DE" sz="3600" dirty="0"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Lucida Sans" panose="020B0602030504020204" pitchFamily="34" charset="0"/>
                <a:cs typeface="Arial" panose="020B0604020202020204" pitchFamily="34" charset="0"/>
              </a:rPr>
              <a:t>your</a:t>
            </a:r>
            <a:r>
              <a:rPr lang="de-DE" sz="3600" dirty="0"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Lucida Sans" panose="020B0602030504020204" pitchFamily="34" charset="0"/>
                <a:cs typeface="Arial" panose="020B0604020202020204" pitchFamily="34" charset="0"/>
              </a:rPr>
              <a:t>attention</a:t>
            </a:r>
            <a:r>
              <a:rPr lang="de-DE" sz="3600" dirty="0">
                <a:latin typeface="Lucida Sans" panose="020B0602030504020204" pitchFamily="34" charset="0"/>
                <a:cs typeface="Arial" panose="020B0604020202020204" pitchFamily="34" charset="0"/>
              </a:rPr>
              <a:t>!</a:t>
            </a:r>
          </a:p>
          <a:p>
            <a:pPr marL="266700" indent="-266700" algn="ctr">
              <a:buFont typeface="Wingdings" pitchFamily="2" charset="2"/>
              <a:buNone/>
            </a:pPr>
            <a:endParaRPr lang="de-DE" sz="36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ensa_Bib_Panorama_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" y="4652987"/>
            <a:ext cx="871895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5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b="6544"/>
          <a:stretch/>
        </p:blipFill>
        <p:spPr>
          <a:xfrm rot="10800000">
            <a:off x="4159844" y="895746"/>
            <a:ext cx="4688878" cy="30516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4076470"/>
            <a:ext cx="2609847" cy="19573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44" y="4076470"/>
            <a:ext cx="1948712" cy="194871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98503" y="895745"/>
            <a:ext cx="37310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WELCOME TO REGENSBURG!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Located In the east of Bavaria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UNESCO World Heritage city with 2000 years of history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Tremendous number of cafés, bars, clubs and restaurants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Christmas markets in winter, lots of festivals in summer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“Student city” (around 30.000 students from 3 universities)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767138" y="207569"/>
            <a:ext cx="5081585" cy="403200"/>
          </a:xfrm>
        </p:spPr>
        <p:txBody>
          <a:bodyPr/>
          <a:lstStyle/>
          <a:p>
            <a:r>
              <a:rPr lang="de-DE" sz="1900" dirty="0">
                <a:latin typeface="Lucida Sans" panose="020B0602030504020204" pitchFamily="34" charset="0"/>
                <a:cs typeface="Arial" panose="020B0604020202020204" pitchFamily="34" charset="0"/>
              </a:rPr>
              <a:t>Regensburg</a:t>
            </a:r>
          </a:p>
        </p:txBody>
      </p:sp>
    </p:spTree>
    <p:extLst>
      <p:ext uri="{BB962C8B-B14F-4D97-AF65-F5344CB8AC3E}">
        <p14:creationId xmlns:p14="http://schemas.microsoft.com/office/powerpoint/2010/main" val="12147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el 5"/>
          <p:cNvSpPr>
            <a:spLocks noGrp="1"/>
          </p:cNvSpPr>
          <p:nvPr>
            <p:ph type="title"/>
          </p:nvPr>
        </p:nvSpPr>
        <p:spPr bwMode="auto">
          <a:xfrm>
            <a:off x="2642708" y="48259"/>
            <a:ext cx="6248400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br>
              <a:rPr lang="de-DE" altLang="de-DE" sz="1900" dirty="0">
                <a:latin typeface="Lucida Sans" panose="020B0602030504020204" pitchFamily="34" charset="0"/>
                <a:cs typeface="Arial" pitchFamily="34" charset="0"/>
              </a:rPr>
            </a:br>
            <a:r>
              <a:rPr lang="de-DE" altLang="de-DE" sz="1900" dirty="0">
                <a:latin typeface="Lucida Sans" panose="020B0602030504020204" pitchFamily="34" charset="0"/>
                <a:cs typeface="Arial" pitchFamily="34" charset="0"/>
              </a:rPr>
              <a:t>Facts </a:t>
            </a:r>
            <a:r>
              <a:rPr lang="de-DE" altLang="de-DE" sz="1900" dirty="0" err="1">
                <a:latin typeface="Lucida Sans" panose="020B0602030504020204" pitchFamily="34" charset="0"/>
                <a:cs typeface="Arial" pitchFamily="34" charset="0"/>
              </a:rPr>
              <a:t>about</a:t>
            </a:r>
            <a:r>
              <a:rPr lang="de-DE" altLang="de-DE" sz="1900" dirty="0">
                <a:latin typeface="Lucida Sans" panose="020B0602030504020204" pitchFamily="34" charset="0"/>
                <a:cs typeface="Arial" pitchFamily="34" charset="0"/>
              </a:rPr>
              <a:t> Bavaria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288" y="1828800"/>
            <a:ext cx="4681537" cy="4022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e-DE" sz="2200" b="1" dirty="0">
              <a:solidFill>
                <a:srgbClr val="004D7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050" name="Picture 2" descr="C:\Users\scc39894\Downloads\stepmap-karte-uebersicht-deutschland-1650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/>
          <a:stretch/>
        </p:blipFill>
        <p:spPr bwMode="auto">
          <a:xfrm>
            <a:off x="4625833" y="1296034"/>
            <a:ext cx="4387808" cy="45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14" y="4840693"/>
            <a:ext cx="577057" cy="3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0E5AF7-8900-437B-A93D-FD3D5C75F2EB}"/>
              </a:ext>
            </a:extLst>
          </p:cNvPr>
          <p:cNvSpPr txBox="1"/>
          <p:nvPr/>
        </p:nvSpPr>
        <p:spPr>
          <a:xfrm>
            <a:off x="156308" y="961292"/>
            <a:ext cx="44156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i="1" dirty="0" err="1">
                <a:latin typeface="Lucida Sans" panose="020B0602030504020204" pitchFamily="34" charset="0"/>
              </a:rPr>
              <a:t>Known</a:t>
            </a:r>
            <a:r>
              <a:rPr lang="de-DE" sz="1400" i="1" dirty="0">
                <a:latin typeface="Lucida Sans" panose="020B0602030504020204" pitchFamily="34" charset="0"/>
              </a:rPr>
              <a:t> </a:t>
            </a:r>
            <a:r>
              <a:rPr lang="de-DE" sz="1400" i="1" dirty="0" err="1">
                <a:latin typeface="Lucida Sans" panose="020B0602030504020204" pitchFamily="34" charset="0"/>
              </a:rPr>
              <a:t>worldwide</a:t>
            </a:r>
            <a:r>
              <a:rPr lang="de-DE" sz="1400" i="1" dirty="0">
                <a:latin typeface="Lucida Sans" panose="020B0602030504020204" pitchFamily="34" charset="0"/>
              </a:rPr>
              <a:t> </a:t>
            </a:r>
            <a:r>
              <a:rPr lang="de-DE" sz="1400" i="1" dirty="0" err="1">
                <a:latin typeface="Lucida Sans" panose="020B0602030504020204" pitchFamily="34" charset="0"/>
              </a:rPr>
              <a:t>for</a:t>
            </a:r>
            <a:r>
              <a:rPr lang="de-DE" sz="1400" i="1" dirty="0">
                <a:latin typeface="Lucida Sans" panose="020B0602030504020204" pitchFamily="34" charset="0"/>
              </a:rPr>
              <a:t> </a:t>
            </a:r>
            <a:r>
              <a:rPr lang="de-DE" sz="1400" i="1" dirty="0" err="1">
                <a:latin typeface="Lucida Sans" panose="020B0602030504020204" pitchFamily="34" charset="0"/>
              </a:rPr>
              <a:t>food</a:t>
            </a:r>
            <a:r>
              <a:rPr lang="de-DE" sz="1400" i="1" dirty="0">
                <a:latin typeface="Lucida Sans" panose="020B0602030504020204" pitchFamily="34" charset="0"/>
              </a:rPr>
              <a:t>, </a:t>
            </a:r>
            <a:r>
              <a:rPr lang="de-DE" sz="1400" i="1" dirty="0" err="1">
                <a:latin typeface="Lucida Sans" panose="020B0602030504020204" pitchFamily="34" charset="0"/>
              </a:rPr>
              <a:t>sights</a:t>
            </a:r>
            <a:r>
              <a:rPr lang="de-DE" sz="1400" i="1" dirty="0">
                <a:latin typeface="Lucida Sans" panose="020B0602030504020204" pitchFamily="34" charset="0"/>
              </a:rPr>
              <a:t> &amp; </a:t>
            </a:r>
            <a:r>
              <a:rPr lang="de-DE" sz="1400" i="1" dirty="0" err="1">
                <a:latin typeface="Lucida Sans" panose="020B0602030504020204" pitchFamily="34" charset="0"/>
              </a:rPr>
              <a:t>culture</a:t>
            </a:r>
            <a:endParaRPr lang="de-DE" sz="1400" i="1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Lucida Sans" panose="020B0602030504020204" pitchFamily="34" charset="0"/>
              </a:rPr>
              <a:t>Located</a:t>
            </a:r>
            <a:r>
              <a:rPr lang="de-DE" sz="1400" dirty="0">
                <a:latin typeface="Lucida Sans" panose="020B0602030504020204" pitchFamily="34" charset="0"/>
              </a:rPr>
              <a:t> in </a:t>
            </a:r>
            <a:r>
              <a:rPr lang="de-DE" sz="1400" dirty="0" err="1">
                <a:latin typeface="Lucida Sans" panose="020B0602030504020204" pitchFamily="34" charset="0"/>
              </a:rPr>
              <a:t>the</a:t>
            </a:r>
            <a:r>
              <a:rPr lang="de-DE" sz="1400" dirty="0">
                <a:latin typeface="Lucida Sans" panose="020B0602030504020204" pitchFamily="34" charset="0"/>
              </a:rPr>
              <a:t> </a:t>
            </a:r>
            <a:r>
              <a:rPr lang="de-DE" sz="1400" dirty="0" err="1">
                <a:latin typeface="Lucida Sans" panose="020B0602030504020204" pitchFamily="34" charset="0"/>
              </a:rPr>
              <a:t>center</a:t>
            </a:r>
            <a:r>
              <a:rPr lang="de-DE" sz="1400" dirty="0">
                <a:latin typeface="Lucida Sans" panose="020B0602030504020204" pitchFamily="34" charset="0"/>
              </a:rPr>
              <a:t> of </a:t>
            </a:r>
            <a:r>
              <a:rPr lang="de-DE" sz="1400" dirty="0" err="1">
                <a:latin typeface="Lucida Sans" panose="020B0602030504020204" pitchFamily="34" charset="0"/>
              </a:rPr>
              <a:t>the</a:t>
            </a:r>
            <a:r>
              <a:rPr lang="de-DE" sz="1400" dirty="0">
                <a:latin typeface="Lucida Sans" panose="020B0602030504020204" pitchFamily="34" charset="0"/>
              </a:rPr>
              <a:t> European Union, </a:t>
            </a:r>
            <a:r>
              <a:rPr lang="de-DE" sz="1400" dirty="0" err="1">
                <a:latin typeface="Lucida Sans" panose="020B0602030504020204" pitchFamily="34" charset="0"/>
              </a:rPr>
              <a:t>south</a:t>
            </a:r>
            <a:r>
              <a:rPr lang="de-DE" sz="1400" dirty="0">
                <a:latin typeface="Lucida Sans" panose="020B0602030504020204" pitchFamily="34" charset="0"/>
              </a:rPr>
              <a:t> of Germany</a:t>
            </a:r>
          </a:p>
          <a:p>
            <a:endParaRPr lang="de-DE" sz="1400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Lucida Sans" panose="020B0602030504020204" pitchFamily="34" charset="0"/>
              </a:rPr>
              <a:t>Population: ~13m (Germany: ~82m; Europe: ~500m)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Lucida Sans" panose="020B0602030504020204" pitchFamily="34" charset="0"/>
              </a:rPr>
              <a:t>Economic power house of Germany</a:t>
            </a:r>
          </a:p>
          <a:p>
            <a:r>
              <a:rPr lang="en-US" sz="1400" dirty="0">
                <a:latin typeface="Lucida Sans" panose="020B0602030504020204" pitchFamily="34" charset="0"/>
              </a:rPr>
              <a:t>	- GDP: 586bn €</a:t>
            </a:r>
          </a:p>
          <a:p>
            <a:r>
              <a:rPr lang="en-US" sz="1400" dirty="0">
                <a:latin typeface="Lucida Sans" panose="020B0602030504020204" pitchFamily="34" charset="0"/>
              </a:rPr>
              <a:t>	- Full employment</a:t>
            </a:r>
          </a:p>
          <a:p>
            <a:r>
              <a:rPr lang="en-US" sz="1400" dirty="0">
                <a:latin typeface="Lucida Sans" panose="020B0602030504020204" pitchFamily="34" charset="0"/>
              </a:rPr>
              <a:t>	- Balanced fiscal budget</a:t>
            </a:r>
            <a:endParaRPr lang="de-DE" sz="1400" dirty="0">
              <a:latin typeface="Lucida Sans" panose="020B0602030504020204" pitchFamily="34" charset="0"/>
            </a:endParaRPr>
          </a:p>
          <a:p>
            <a:endParaRPr lang="de-DE" sz="1400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Lucida Sans" panose="020B0602030504020204" pitchFamily="34" charset="0"/>
              </a:rPr>
              <a:t>Several multi-national companies with headquarters/major subsidiaries</a:t>
            </a:r>
          </a:p>
          <a:p>
            <a:r>
              <a:rPr lang="en-US" sz="1400" dirty="0">
                <a:latin typeface="Lucida Sans" panose="020B0602030504020204" pitchFamily="34" charset="0"/>
              </a:rPr>
              <a:t>	</a:t>
            </a:r>
            <a:r>
              <a:rPr lang="en-US" sz="1400" i="1" dirty="0">
                <a:latin typeface="Lucida Sans" panose="020B0602030504020204" pitchFamily="34" charset="0"/>
              </a:rPr>
              <a:t>- Allianz</a:t>
            </a:r>
          </a:p>
          <a:p>
            <a:r>
              <a:rPr lang="en-US" sz="1400" i="1" dirty="0">
                <a:latin typeface="Lucida Sans" panose="020B0602030504020204" pitchFamily="34" charset="0"/>
              </a:rPr>
              <a:t>	- Audi</a:t>
            </a:r>
          </a:p>
          <a:p>
            <a:r>
              <a:rPr lang="en-US" sz="1400" i="1" dirty="0">
                <a:latin typeface="Lucida Sans" panose="020B0602030504020204" pitchFamily="34" charset="0"/>
              </a:rPr>
              <a:t>	- BMW</a:t>
            </a:r>
          </a:p>
          <a:p>
            <a:r>
              <a:rPr lang="en-US" sz="1400" i="1" dirty="0">
                <a:latin typeface="Lucida Sans" panose="020B0602030504020204" pitchFamily="34" charset="0"/>
              </a:rPr>
              <a:t>	- Google</a:t>
            </a:r>
          </a:p>
          <a:p>
            <a:r>
              <a:rPr lang="en-US" sz="1400" i="1" dirty="0">
                <a:latin typeface="Lucida Sans" panose="020B0602030504020204" pitchFamily="34" charset="0"/>
              </a:rPr>
              <a:t>	- Infineon</a:t>
            </a:r>
          </a:p>
          <a:p>
            <a:r>
              <a:rPr lang="en-US" sz="1400" i="1" dirty="0">
                <a:latin typeface="Lucida Sans" panose="020B0602030504020204" pitchFamily="34" charset="0"/>
              </a:rPr>
              <a:t>	- Osram</a:t>
            </a:r>
          </a:p>
          <a:p>
            <a:endParaRPr lang="en-US" sz="1400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Lucida Sans" panose="020B0602030504020204" pitchFamily="34" charset="0"/>
              </a:rPr>
              <a:t>17 Universities of Applied Sciences,</a:t>
            </a:r>
            <a:br>
              <a:rPr lang="en-US" sz="1400" dirty="0">
                <a:latin typeface="Lucida Sans" panose="020B0602030504020204" pitchFamily="34" charset="0"/>
              </a:rPr>
            </a:br>
            <a:r>
              <a:rPr lang="en-US" sz="1400" dirty="0">
                <a:latin typeface="Lucida Sans" panose="020B0602030504020204" pitchFamily="34" charset="0"/>
              </a:rPr>
              <a:t>10 traditional Universities</a:t>
            </a:r>
          </a:p>
          <a:p>
            <a:endParaRPr lang="de-DE" sz="1400" dirty="0">
              <a:latin typeface="Lucida Sans" panose="020B0602030504020204" pitchFamily="34" charset="0"/>
            </a:endParaRPr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C6052F6A-E58D-47B8-A5AA-28BB2CB8B207}"/>
              </a:ext>
            </a:extLst>
          </p:cNvPr>
          <p:cNvSpPr>
            <a:spLocks noGrp="1"/>
          </p:cNvSpPr>
          <p:nvPr/>
        </p:nvSpPr>
        <p:spPr bwMode="auto">
          <a:xfrm>
            <a:off x="2154457" y="4168650"/>
            <a:ext cx="2644800" cy="13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1"/>
            <a:r>
              <a:rPr lang="en-US" sz="1400" i="1" dirty="0">
                <a:latin typeface="Lucida Sans" panose="020B0602030504020204" pitchFamily="34" charset="0"/>
              </a:rPr>
              <a:t>Linde</a:t>
            </a:r>
          </a:p>
          <a:p>
            <a:pPr lvl="1"/>
            <a:r>
              <a:rPr lang="en-US" sz="1400" i="1" dirty="0">
                <a:latin typeface="Lucida Sans" panose="020B0602030504020204" pitchFamily="34" charset="0"/>
              </a:rPr>
              <a:t>Microsoft</a:t>
            </a:r>
          </a:p>
          <a:p>
            <a:pPr lvl="1"/>
            <a:r>
              <a:rPr lang="en-US" sz="1400" i="1" dirty="0">
                <a:latin typeface="Lucida Sans" panose="020B0602030504020204" pitchFamily="34" charset="0"/>
              </a:rPr>
              <a:t>Munich Re</a:t>
            </a:r>
          </a:p>
          <a:p>
            <a:pPr lvl="1"/>
            <a:r>
              <a:rPr lang="en-US" sz="1400" i="1" dirty="0">
                <a:latin typeface="Lucida Sans" panose="020B0602030504020204" pitchFamily="34" charset="0"/>
              </a:rPr>
              <a:t>Siemens</a:t>
            </a:r>
          </a:p>
          <a:p>
            <a:pPr lvl="1"/>
            <a:r>
              <a:rPr lang="en-US" sz="1400" i="1" dirty="0">
                <a:latin typeface="Lucida Sans" panose="020B0602030504020204" pitchFamily="34" charset="0"/>
              </a:rPr>
              <a:t>Continental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37B2E4-F7C6-40DD-9D3D-586D185C8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3360">
            <a:off x="4949016" y="980467"/>
            <a:ext cx="1727848" cy="11139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A62062-85C3-4641-83FA-A34915C84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13106">
            <a:off x="6943646" y="1104961"/>
            <a:ext cx="1345868" cy="128605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C1CA0EDC-227A-411C-A53F-E6FEA678947C}"/>
              </a:ext>
            </a:extLst>
          </p:cNvPr>
          <p:cNvSpPr/>
          <p:nvPr/>
        </p:nvSpPr>
        <p:spPr>
          <a:xfrm>
            <a:off x="7243480" y="4633768"/>
            <a:ext cx="1095258" cy="41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58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3767138" y="215520"/>
            <a:ext cx="5081585" cy="403200"/>
          </a:xfrm>
        </p:spPr>
        <p:txBody>
          <a:bodyPr/>
          <a:lstStyle/>
          <a:p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Lucida Sans" panose="020B0602030504020204" pitchFamily="34" charset="0"/>
                <a:cs typeface="Arial" panose="020B0604020202020204" pitchFamily="34" charset="0"/>
              </a:rPr>
              <a:t>Facts and </a:t>
            </a:r>
            <a:r>
              <a:rPr lang="de-DE" sz="1900" dirty="0" err="1">
                <a:latin typeface="Lucida Sans" panose="020B0602030504020204" pitchFamily="34" charset="0"/>
                <a:cs typeface="Arial" panose="020B0604020202020204" pitchFamily="34" charset="0"/>
              </a:rPr>
              <a:t>aims</a:t>
            </a:r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44800"/>
              </p:ext>
            </p:extLst>
          </p:nvPr>
        </p:nvGraphicFramePr>
        <p:xfrm>
          <a:off x="157375" y="3132889"/>
          <a:ext cx="4431771" cy="1584325"/>
        </p:xfrm>
        <a:graphic>
          <a:graphicData uri="http://schemas.openxmlformats.org/drawingml/2006/table">
            <a:tbl>
              <a:tblPr/>
              <a:tblGrid>
                <a:gridCol w="443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4221"/>
              </p:ext>
            </p:extLst>
          </p:nvPr>
        </p:nvGraphicFramePr>
        <p:xfrm>
          <a:off x="168488" y="887767"/>
          <a:ext cx="4420658" cy="5950867"/>
        </p:xfrm>
        <a:graphic>
          <a:graphicData uri="http://schemas.openxmlformats.org/drawingml/2006/table">
            <a:tbl>
              <a:tblPr/>
              <a:tblGrid>
                <a:gridCol w="442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0867">
                <a:tc>
                  <a:txBody>
                    <a:bodyPr/>
                    <a:lstStyle/>
                    <a:p>
                      <a:pPr marL="342900" indent="-342900" defTabSz="895350">
                        <a:buFont typeface="Wingdings" panose="05000000000000000000" pitchFamily="2" charset="2"/>
                        <a:buChar char="§"/>
                        <a:tabLst>
                          <a:tab pos="989013" algn="l"/>
                        </a:tabLst>
                      </a:pPr>
                      <a:r>
                        <a:rPr lang="de-DE" sz="1800" b="1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OTH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= East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Bavarian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Technical University of Applied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Sciences</a:t>
                      </a:r>
                      <a:endParaRPr lang="de-DE" sz="1800" b="0" dirty="0"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defTabSz="895350">
                        <a:buFont typeface="Wingdings" panose="05000000000000000000" pitchFamily="2" charset="2"/>
                        <a:buChar char="§"/>
                        <a:tabLst>
                          <a:tab pos="989013" algn="l"/>
                        </a:tabLst>
                      </a:pPr>
                      <a:endParaRPr lang="de-DE" sz="1800" b="0" dirty="0"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defTabSz="895350">
                        <a:buFont typeface="Wingdings" panose="05000000000000000000" pitchFamily="2" charset="2"/>
                        <a:buChar char="§"/>
                        <a:tabLst>
                          <a:tab pos="989013" algn="l"/>
                        </a:tabLst>
                      </a:pP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roots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OTH Regensburg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back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into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0" dirty="0" err="1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19th</a:t>
                      </a:r>
                      <a:r>
                        <a:rPr lang="de-DE" sz="1800" b="0" dirty="0"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Century</a:t>
                      </a:r>
                    </a:p>
                    <a:p>
                      <a:pPr marL="342900" indent="-342900" defTabSz="895350">
                        <a:buFont typeface="Wingdings" panose="05000000000000000000" pitchFamily="2" charset="2"/>
                        <a:buChar char="§"/>
                        <a:tabLst>
                          <a:tab pos="989013" algn="l"/>
                        </a:tabLst>
                      </a:pPr>
                      <a:endParaRPr lang="de-DE" sz="1800" b="0" dirty="0"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defTabSz="895350">
                        <a:buFont typeface="Wingdings" panose="05000000000000000000" pitchFamily="2" charset="2"/>
                        <a:buChar char="§"/>
                        <a:tabLst>
                          <a:tab pos="989013" algn="l"/>
                        </a:tabLst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Around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11.500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altLang="de-DE" sz="1800" b="1" dirty="0" err="1">
                          <a:latin typeface="Lucida Sans" panose="020B0602030504020204" pitchFamily="34" charset="0"/>
                          <a:cs typeface="Arial" pitchFamily="34" charset="0"/>
                        </a:rPr>
                        <a:t>Our</a:t>
                      </a:r>
                      <a:r>
                        <a:rPr lang="de-DE" altLang="de-DE" sz="1800" b="1" dirty="0">
                          <a:latin typeface="Lucida Sans" panose="020B0602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altLang="de-DE" sz="1800" b="1" dirty="0" err="1">
                          <a:latin typeface="Lucida Sans" panose="020B0602030504020204" pitchFamily="34" charset="0"/>
                          <a:cs typeface="Arial" pitchFamily="34" charset="0"/>
                        </a:rPr>
                        <a:t>objective</a:t>
                      </a:r>
                      <a:r>
                        <a:rPr lang="de-DE" altLang="de-DE" sz="1800" b="1" dirty="0">
                          <a:latin typeface="Lucida Sans" panose="020B0602030504020204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DE" altLang="de-DE" sz="1800" b="1" dirty="0" err="1">
                          <a:latin typeface="Lucida Sans" panose="020B0602030504020204" pitchFamily="34" charset="0"/>
                          <a:cs typeface="Arial" pitchFamily="34" charset="0"/>
                        </a:rPr>
                        <a:t>teaching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eaLnBrk="1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360363" algn="l"/>
                        </a:tabLst>
                        <a:defRPr/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prepare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a (international)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career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typically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outside of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sector</a:t>
                      </a:r>
                      <a:endParaRPr lang="de-DE" sz="18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eaLnBrk="1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360363" algn="l"/>
                        </a:tabLst>
                        <a:defRPr/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clear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focus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on high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application-oriented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teaching</a:t>
                      </a:r>
                      <a:endParaRPr lang="de-DE" sz="18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eaLnBrk="1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360363" algn="l"/>
                        </a:tabLst>
                        <a:defRPr/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offer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accredited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bachelor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programs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include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compulsory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semester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7067"/>
          <a:stretch/>
        </p:blipFill>
        <p:spPr>
          <a:xfrm>
            <a:off x="4572302" y="1642366"/>
            <a:ext cx="4440311" cy="350620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10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3560043" y="167562"/>
            <a:ext cx="5419723" cy="403200"/>
          </a:xfrm>
        </p:spPr>
        <p:txBody>
          <a:bodyPr/>
          <a:lstStyle/>
          <a:p>
            <a:r>
              <a:rPr lang="en-US" sz="1900" dirty="0">
                <a:latin typeface="Lucida Sans" panose="020B0602030504020204" pitchFamily="34" charset="0"/>
                <a:cs typeface="Arial" panose="020B0604020202020204" pitchFamily="34" charset="0"/>
              </a:rPr>
              <a:t>Teaching: 29 Bachelor and 23 Master</a:t>
            </a:r>
          </a:p>
          <a:p>
            <a:r>
              <a:rPr lang="en-US" sz="1900" dirty="0">
                <a:latin typeface="Lucida Sans" panose="020B0602030504020204" pitchFamily="34" charset="0"/>
                <a:cs typeface="Arial" panose="020B0604020202020204" pitchFamily="34" charset="0"/>
              </a:rPr>
              <a:t>Degree </a:t>
            </a:r>
            <a:r>
              <a:rPr lang="en-US" sz="1900" dirty="0" err="1">
                <a:latin typeface="Lucida Sans" panose="020B0602030504020204" pitchFamily="34" charset="0"/>
                <a:cs typeface="Arial" panose="020B0604020202020204" pitchFamily="34" charset="0"/>
              </a:rPr>
              <a:t>Programmes</a:t>
            </a:r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rce"/>
          <p:cNvSpPr txBox="1"/>
          <p:nvPr/>
        </p:nvSpPr>
        <p:spPr>
          <a:xfrm>
            <a:off x="323605" y="997816"/>
            <a:ext cx="4198699" cy="369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</p:spPr>
        <p:txBody>
          <a:bodyPr wrap="square" lIns="0" tIns="0" rIns="0" bIns="91440" rtlCol="0" anchor="b">
            <a:spAutoFit/>
          </a:bodyPr>
          <a:lstStyle/>
          <a:p>
            <a:pPr algn="ctr">
              <a:buNone/>
            </a:pPr>
            <a:r>
              <a:rPr lang="en-US" b="1" cap="all" dirty="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Bachelor</a:t>
            </a:r>
          </a:p>
        </p:txBody>
      </p:sp>
      <p:sp>
        <p:nvSpPr>
          <p:cNvPr id="7" name="Source"/>
          <p:cNvSpPr txBox="1"/>
          <p:nvPr/>
        </p:nvSpPr>
        <p:spPr>
          <a:xfrm>
            <a:off x="4683389" y="997816"/>
            <a:ext cx="4121944" cy="369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</p:spPr>
        <p:txBody>
          <a:bodyPr wrap="square" lIns="0" tIns="0" rIns="0" bIns="91440" rtlCol="0" anchor="b">
            <a:spAutoFit/>
          </a:bodyPr>
          <a:lstStyle/>
          <a:p>
            <a:pPr algn="ctr">
              <a:buNone/>
            </a:pPr>
            <a:r>
              <a:rPr lang="en-US" b="1" cap="all" dirty="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Master</a:t>
            </a:r>
          </a:p>
        </p:txBody>
      </p:sp>
      <p:sp>
        <p:nvSpPr>
          <p:cNvPr id="8" name="Source"/>
          <p:cNvSpPr>
            <a:spLocks noGrp="1"/>
          </p:cNvSpPr>
          <p:nvPr/>
        </p:nvSpPr>
        <p:spPr bwMode="auto">
          <a:xfrm>
            <a:off x="251596" y="1399128"/>
            <a:ext cx="2480173" cy="49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747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14400" algn="l"/>
              </a:tabLst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Architecture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Architecture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Industrial Design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Building Climate Control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Civil Engineering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Electrical Engineering and Information Technology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Electrical Engineering and Information Technology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Mechatronics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Renewable Energy Engineering</a:t>
            </a:r>
            <a:b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and Energy Efficiency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Science and Mathematics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Science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Information Technology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Engineering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Medical Informatics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Mathematics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Mechanical Engineering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Mechanical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Biomedical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Manufacturing and Automation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Mechatronic Systems Engineering</a:t>
            </a:r>
          </a:p>
        </p:txBody>
      </p:sp>
      <p:sp>
        <p:nvSpPr>
          <p:cNvPr id="9" name="Source"/>
          <p:cNvSpPr>
            <a:spLocks noGrp="1"/>
          </p:cNvSpPr>
          <p:nvPr/>
        </p:nvSpPr>
        <p:spPr bwMode="auto">
          <a:xfrm>
            <a:off x="2555853" y="1382736"/>
            <a:ext cx="2088232" cy="41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747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14400" algn="l"/>
              </a:tabLst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General Studies and Microsystems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Sensor Technology and Analytics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Microsystems Technology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International Relations and Management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Studies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Studies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Studies (part-time)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European Business Studies (with multinational degree)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Social and Health Care Sciences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Social Work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Music- and Movement Oriented Social Work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Nursing Science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Nursing Management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Logopedics</a:t>
            </a:r>
            <a:endParaRPr lang="en-US" sz="9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Physiotherapy</a:t>
            </a:r>
          </a:p>
        </p:txBody>
      </p:sp>
      <p:sp>
        <p:nvSpPr>
          <p:cNvPr id="10" name="Source"/>
          <p:cNvSpPr>
            <a:spLocks noGrp="1"/>
          </p:cNvSpPr>
          <p:nvPr/>
        </p:nvSpPr>
        <p:spPr bwMode="auto">
          <a:xfrm>
            <a:off x="4683389" y="1382736"/>
            <a:ext cx="2293881" cy="44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747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14400" algn="l"/>
              </a:tabLst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Architecture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Architecture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Building Archeology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Civil Engineering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Electrical Engineering &amp; Information Technology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Electromobility</a:t>
            </a: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and Power Networks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Applied Research in Engineering Sciences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Automotive Electronics</a:t>
            </a:r>
            <a:r>
              <a:rPr lang="en-US" sz="900" dirty="0">
                <a:solidFill>
                  <a:srgbClr val="0000CC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*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Science </a:t>
            </a:r>
            <a:b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and Mathematics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Science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Mathematics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Mechanical Engineering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Industrial Engineering 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Medical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Mechanical Engineering </a:t>
            </a:r>
          </a:p>
          <a:p>
            <a:pPr marL="328612" lvl="1" indent="0">
              <a:buClr>
                <a:srgbClr val="000000"/>
              </a:buClr>
              <a:buNone/>
            </a:pPr>
            <a:endParaRPr lang="en-US" sz="9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ource"/>
          <p:cNvSpPr>
            <a:spLocks noGrp="1"/>
          </p:cNvSpPr>
          <p:nvPr/>
        </p:nvSpPr>
        <p:spPr bwMode="auto">
          <a:xfrm>
            <a:off x="6935967" y="1382736"/>
            <a:ext cx="2088232" cy="45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747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14400" algn="l"/>
              </a:tabLst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General Studies and Microsystems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Electrical and Microsystems Engineering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Management of Intercultural Issues and Development Management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Studies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Business Studies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European Business Studies (with multinational degree)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Human Resource Management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Logistics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Master of Business Administration</a:t>
            </a:r>
            <a:r>
              <a:rPr lang="en-US" sz="900" dirty="0">
                <a:solidFill>
                  <a:srgbClr val="0000CC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*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Social and Health Care Sciences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Social Work – Inclusion and Exclusion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Advanced Nursing Practice</a:t>
            </a:r>
          </a:p>
          <a:p>
            <a:pPr marL="328612" lvl="1" indent="0">
              <a:buClr>
                <a:srgbClr val="000000"/>
              </a:buClr>
              <a:buNone/>
            </a:pPr>
            <a:r>
              <a:rPr lang="en-US" sz="9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Management and  Communications (part-time)</a:t>
            </a:r>
            <a:r>
              <a:rPr lang="en-US" sz="900" dirty="0">
                <a:solidFill>
                  <a:srgbClr val="0000CC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*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11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60448" y="587725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Advanced Master´s Studies (In-service Training)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 rot="5400000" flipV="1">
            <a:off x="2136846" y="3832339"/>
            <a:ext cx="4932000" cy="16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6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3767138" y="223471"/>
            <a:ext cx="5081585" cy="403200"/>
          </a:xfrm>
        </p:spPr>
        <p:txBody>
          <a:bodyPr/>
          <a:lstStyle/>
          <a:p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r>
              <a:rPr lang="de-DE" sz="1900" dirty="0" err="1">
                <a:latin typeface="Lucida Sans" panose="020B0602030504020204" pitchFamily="34" charset="0"/>
                <a:cs typeface="Arial" panose="020B0604020202020204" pitchFamily="34" charset="0"/>
              </a:rPr>
              <a:t>Facilities</a:t>
            </a:r>
            <a:r>
              <a:rPr lang="de-DE" sz="1900" dirty="0">
                <a:latin typeface="Lucida Sans" panose="020B0602030504020204" pitchFamily="34" charset="0"/>
                <a:cs typeface="Arial" panose="020B0604020202020204" pitchFamily="34" charset="0"/>
              </a:rPr>
              <a:t> &amp; Campus </a:t>
            </a:r>
            <a:r>
              <a:rPr lang="de-DE" sz="1900" dirty="0" err="1">
                <a:latin typeface="Lucida Sans" panose="020B0602030504020204" pitchFamily="34" charset="0"/>
                <a:cs typeface="Arial" panose="020B0604020202020204" pitchFamily="34" charset="0"/>
              </a:rPr>
              <a:t>life</a:t>
            </a:r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endParaRPr lang="de-DE" sz="19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0795" y="965211"/>
            <a:ext cx="50403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90000" bIns="46800"/>
          <a:lstStyle/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Library</a:t>
            </a: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Refectory</a:t>
            </a: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cafeterias</a:t>
            </a:r>
            <a:endParaRPr lang="de-DE" sz="20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Computer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Centre</a:t>
            </a:r>
            <a:endParaRPr lang="de-DE" sz="20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Student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advisory</a:t>
            </a: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service</a:t>
            </a:r>
            <a:endParaRPr lang="de-DE" sz="20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Sports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center</a:t>
            </a: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shared</a:t>
            </a:r>
            <a:r>
              <a:rPr lang="de-DE" sz="16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University </a:t>
            </a:r>
            <a:r>
              <a:rPr lang="de-DE" sz="16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Regensburg)</a:t>
            </a: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Student </a:t>
            </a:r>
            <a:r>
              <a:rPr lang="de-DE" sz="2000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clubs</a:t>
            </a: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e.g. </a:t>
            </a:r>
            <a:r>
              <a:rPr lang="de-DE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Formula</a:t>
            </a:r>
            <a:r>
              <a:rPr lang="de-DE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Student (Dynamics e.V. und </a:t>
            </a:r>
            <a:r>
              <a:rPr lang="de-DE" dirty="0" err="1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Regenics</a:t>
            </a:r>
            <a:r>
              <a:rPr lang="de-DE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e.V.)</a:t>
            </a: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533400" lvl="1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International Office</a:t>
            </a:r>
          </a:p>
          <a:p>
            <a:pPr marL="190500" lvl="1" fontAlgn="base">
              <a:spcBef>
                <a:spcPct val="2000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lvl="1" indent="-2667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dirty="0">
              <a:solidFill>
                <a:srgbClr val="00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790" y="1362782"/>
            <a:ext cx="2527933" cy="189595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2" descr="IMG_44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06930" y="4152280"/>
            <a:ext cx="2527932" cy="18160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59" y="3740800"/>
            <a:ext cx="1816064" cy="181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39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900" dirty="0"/>
              <a:t>International Office – Incoming </a:t>
            </a:r>
            <a:r>
              <a:rPr lang="de-DE" sz="1900" dirty="0" err="1"/>
              <a:t>Students</a:t>
            </a:r>
            <a:endParaRPr lang="de-DE" sz="1900" dirty="0"/>
          </a:p>
        </p:txBody>
      </p:sp>
      <p:sp>
        <p:nvSpPr>
          <p:cNvPr id="11" name="Inhaltsplatzhalter 10"/>
          <p:cNvSpPr>
            <a:spLocks noGrp="1"/>
          </p:cNvSpPr>
          <p:nvPr>
            <p:ph idx="21"/>
          </p:nvPr>
        </p:nvSpPr>
        <p:spPr>
          <a:xfrm>
            <a:off x="290032" y="867938"/>
            <a:ext cx="8357365" cy="5104800"/>
          </a:xfrm>
        </p:spPr>
        <p:txBody>
          <a:bodyPr/>
          <a:lstStyle/>
          <a:p>
            <a:r>
              <a:rPr lang="de-DE" dirty="0"/>
              <a:t>Exchange at OTH</a:t>
            </a:r>
            <a:endParaRPr lang="de-DE" sz="1100" dirty="0"/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600" b="1" dirty="0" err="1"/>
              <a:t>No</a:t>
            </a:r>
            <a:r>
              <a:rPr lang="de-DE" sz="1600" b="1" dirty="0"/>
              <a:t> </a:t>
            </a:r>
            <a:r>
              <a:rPr lang="de-DE" sz="1600" b="1" dirty="0" err="1"/>
              <a:t>tuition</a:t>
            </a:r>
            <a:r>
              <a:rPr lang="de-DE" sz="1600" b="1" dirty="0"/>
              <a:t> </a:t>
            </a:r>
            <a:r>
              <a:rPr lang="de-DE" sz="1600" b="1" dirty="0" err="1"/>
              <a:t>fees</a:t>
            </a:r>
            <a:r>
              <a:rPr lang="de-DE" sz="1600" b="1" dirty="0"/>
              <a:t> </a:t>
            </a:r>
            <a:r>
              <a:rPr lang="de-DE" sz="1600" b="0" dirty="0"/>
              <a:t>for </a:t>
            </a:r>
            <a:r>
              <a:rPr lang="de-DE" sz="1600" b="0" dirty="0" err="1"/>
              <a:t>students</a:t>
            </a:r>
            <a:r>
              <a:rPr lang="de-DE" sz="1600" b="0" dirty="0"/>
              <a:t> of </a:t>
            </a:r>
            <a:r>
              <a:rPr lang="de-DE" sz="1600" b="0" dirty="0" err="1"/>
              <a:t>partner</a:t>
            </a:r>
            <a:r>
              <a:rPr lang="de-DE" sz="1600" b="0" dirty="0"/>
              <a:t> </a:t>
            </a:r>
            <a:r>
              <a:rPr lang="de-DE" sz="1600" b="0" dirty="0" err="1"/>
              <a:t>universities</a:t>
            </a:r>
            <a:r>
              <a:rPr lang="de-DE" sz="1600" b="0" dirty="0"/>
              <a:t> </a:t>
            </a:r>
            <a:r>
              <a:rPr lang="de-DE" sz="1400" b="0" dirty="0"/>
              <a:t>(</a:t>
            </a:r>
            <a:r>
              <a:rPr lang="de-DE" sz="1400" b="0" dirty="0" err="1"/>
              <a:t>only</a:t>
            </a:r>
            <a:r>
              <a:rPr lang="de-DE" sz="1400" b="0" dirty="0"/>
              <a:t> </a:t>
            </a:r>
            <a:r>
              <a:rPr lang="de-DE" sz="1400" b="0" dirty="0" err="1"/>
              <a:t>bus</a:t>
            </a:r>
            <a:r>
              <a:rPr lang="de-DE" sz="1400" b="0" dirty="0"/>
              <a:t> </a:t>
            </a:r>
            <a:r>
              <a:rPr lang="de-DE" sz="1400" b="0" dirty="0" err="1"/>
              <a:t>semester</a:t>
            </a:r>
            <a:r>
              <a:rPr lang="de-DE" sz="1400" b="0" dirty="0"/>
              <a:t> ticket)</a:t>
            </a:r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600" dirty="0"/>
              <a:t>F</a:t>
            </a:r>
            <a:r>
              <a:rPr lang="de-DE" sz="1600" b="0" dirty="0"/>
              <a:t>ree German </a:t>
            </a:r>
            <a:r>
              <a:rPr lang="de-DE" sz="1600" b="0" dirty="0" err="1"/>
              <a:t>language</a:t>
            </a:r>
            <a:r>
              <a:rPr lang="de-DE" sz="1600" b="0" dirty="0"/>
              <a:t> </a:t>
            </a:r>
            <a:r>
              <a:rPr lang="de-DE" sz="1600" b="0" dirty="0" err="1"/>
              <a:t>courses</a:t>
            </a:r>
            <a:r>
              <a:rPr lang="de-DE" sz="1600" b="0" dirty="0"/>
              <a:t> </a:t>
            </a:r>
            <a:r>
              <a:rPr lang="de-DE" sz="1400" b="0" dirty="0"/>
              <a:t>(in </a:t>
            </a:r>
            <a:r>
              <a:rPr lang="de-DE" sz="1400" b="0" dirty="0" err="1"/>
              <a:t>winter</a:t>
            </a:r>
            <a:r>
              <a:rPr lang="de-DE" sz="1400" b="0" dirty="0"/>
              <a:t> </a:t>
            </a:r>
            <a:r>
              <a:rPr lang="de-DE" sz="1400" b="0" dirty="0" err="1"/>
              <a:t>semester</a:t>
            </a:r>
            <a:r>
              <a:rPr lang="de-DE" sz="1400" dirty="0"/>
              <a:t>: intensive </a:t>
            </a:r>
            <a:r>
              <a:rPr lang="de-DE" sz="1400" dirty="0" err="1"/>
              <a:t>language</a:t>
            </a:r>
            <a:r>
              <a:rPr lang="de-DE" sz="1400" dirty="0"/>
              <a:t> </a:t>
            </a:r>
            <a:r>
              <a:rPr lang="de-DE" sz="1400" dirty="0" err="1"/>
              <a:t>course</a:t>
            </a:r>
            <a:r>
              <a:rPr lang="de-DE" sz="1400" dirty="0"/>
              <a:t> </a:t>
            </a:r>
            <a:r>
              <a:rPr lang="de-DE" sz="1400" dirty="0" err="1"/>
              <a:t>before</a:t>
            </a:r>
            <a:r>
              <a:rPr lang="de-DE" sz="1400" dirty="0"/>
              <a:t> </a:t>
            </a:r>
            <a:r>
              <a:rPr lang="de-DE" sz="1400" dirty="0" err="1"/>
              <a:t>start</a:t>
            </a:r>
            <a:r>
              <a:rPr lang="de-DE" sz="1400" dirty="0"/>
              <a:t> of </a:t>
            </a:r>
            <a:r>
              <a:rPr lang="de-DE" sz="1400" dirty="0" err="1"/>
              <a:t>semester</a:t>
            </a:r>
            <a:r>
              <a:rPr lang="de-DE" sz="1400" dirty="0"/>
              <a:t>)</a:t>
            </a:r>
            <a:endParaRPr lang="de-DE" sz="1600" b="0" dirty="0"/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600" dirty="0" err="1"/>
              <a:t>Huge</a:t>
            </a:r>
            <a:r>
              <a:rPr lang="de-DE" sz="1600" dirty="0"/>
              <a:t> </a:t>
            </a:r>
            <a:r>
              <a:rPr lang="de-DE" sz="1600" dirty="0" err="1"/>
              <a:t>variety</a:t>
            </a:r>
            <a:r>
              <a:rPr lang="de-DE" sz="1600" dirty="0"/>
              <a:t> of </a:t>
            </a:r>
            <a:r>
              <a:rPr lang="de-DE" sz="1600" b="1" dirty="0"/>
              <a:t>English </a:t>
            </a:r>
            <a:r>
              <a:rPr lang="de-DE" sz="1600" b="1" dirty="0" err="1"/>
              <a:t>lectured</a:t>
            </a:r>
            <a:r>
              <a:rPr lang="de-DE" sz="1600" b="1" dirty="0"/>
              <a:t> </a:t>
            </a:r>
            <a:r>
              <a:rPr lang="de-DE" sz="1600" b="1" dirty="0" err="1"/>
              <a:t>courses</a:t>
            </a:r>
            <a:r>
              <a:rPr lang="de-DE" sz="1600" b="1" dirty="0"/>
              <a:t> </a:t>
            </a:r>
            <a:r>
              <a:rPr lang="de-DE" sz="1600" i="1" dirty="0"/>
              <a:t>(</a:t>
            </a:r>
            <a:r>
              <a:rPr lang="de-DE" sz="1600" i="1" dirty="0" err="1"/>
              <a:t>going</a:t>
            </a:r>
            <a:r>
              <a:rPr lang="de-DE" sz="1600" i="1" dirty="0"/>
              <a:t> back </a:t>
            </a:r>
            <a:r>
              <a:rPr lang="de-DE" sz="1600" i="1" dirty="0" err="1"/>
              <a:t>to</a:t>
            </a:r>
            <a:r>
              <a:rPr lang="de-DE" sz="1600" i="1" dirty="0"/>
              <a:t> on-campus </a:t>
            </a:r>
            <a:r>
              <a:rPr lang="de-DE" sz="1600" i="1" dirty="0" err="1"/>
              <a:t>lecutres</a:t>
            </a:r>
            <a:r>
              <a:rPr lang="de-DE" sz="1600" i="1" dirty="0"/>
              <a:t>)</a:t>
            </a:r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Exclusive courses </a:t>
            </a:r>
            <a:r>
              <a:rPr lang="en-US" sz="1600" dirty="0"/>
              <a:t>for exchange students </a:t>
            </a:r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Course choice possible </a:t>
            </a:r>
            <a:r>
              <a:rPr lang="en-US" sz="1600" b="1" dirty="0"/>
              <a:t>from every faculty</a:t>
            </a:r>
          </a:p>
          <a:p>
            <a:pPr marL="361950" lvl="1" indent="-3619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Study guide booklets </a:t>
            </a:r>
            <a:r>
              <a:rPr lang="en-US" sz="1600" dirty="0"/>
              <a:t>for the start at OTH: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1600" b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0FFB596-222D-4256-8993-B7E85CC9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" b="2437"/>
          <a:stretch/>
        </p:blipFill>
        <p:spPr>
          <a:xfrm>
            <a:off x="496603" y="3429000"/>
            <a:ext cx="3982202" cy="28231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90CC973-5E45-436F-AF31-6875E336DDC8}"/>
              </a:ext>
            </a:extLst>
          </p:cNvPr>
          <p:cNvSpPr txBox="1"/>
          <p:nvPr/>
        </p:nvSpPr>
        <p:spPr>
          <a:xfrm>
            <a:off x="5092262" y="3429000"/>
            <a:ext cx="3555135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Exchange Agreements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i="1" dirty="0"/>
              <a:t>HSE</a:t>
            </a:r>
          </a:p>
          <a:p>
            <a:endParaRPr lang="de-DE" b="1" i="1" dirty="0"/>
          </a:p>
          <a:p>
            <a:r>
              <a:rPr lang="de-DE" b="1" u="sng" dirty="0"/>
              <a:t>Study </a:t>
            </a:r>
            <a:r>
              <a:rPr lang="de-DE" b="1" u="sng" dirty="0" err="1"/>
              <a:t>fields</a:t>
            </a:r>
            <a:r>
              <a:rPr lang="de-DE" b="1" u="sng" dirty="0"/>
              <a:t> of </a:t>
            </a:r>
            <a:r>
              <a:rPr lang="de-DE" b="1" u="sng" dirty="0" err="1"/>
              <a:t>agreement</a:t>
            </a:r>
            <a:r>
              <a:rPr lang="de-DE" b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Business Studies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Computer Science &amp; </a:t>
            </a:r>
            <a:r>
              <a:rPr lang="de-DE" b="1" dirty="0" err="1"/>
              <a:t>Mathematics</a:t>
            </a:r>
            <a:r>
              <a:rPr lang="de-DE" b="1" dirty="0"/>
              <a:t>  </a:t>
            </a:r>
            <a:r>
              <a:rPr lang="de-DE" i="1" dirty="0">
                <a:sym typeface="Wingdings" panose="05000000000000000000" pitchFamily="2" charset="2"/>
              </a:rPr>
              <a:t> </a:t>
            </a:r>
            <a:r>
              <a:rPr lang="de-DE" i="1" dirty="0" err="1">
                <a:sym typeface="Wingdings" panose="05000000000000000000" pitchFamily="2" charset="2"/>
              </a:rPr>
              <a:t>scholarship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r>
              <a:rPr lang="de-DE" i="1" dirty="0" err="1">
                <a:sym typeface="Wingdings" panose="05000000000000000000" pitchFamily="2" charset="2"/>
              </a:rPr>
              <a:t>opportunity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87058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67970" y="734173"/>
            <a:ext cx="8666163" cy="30963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50">
              <a:lnSpc>
                <a:spcPct val="150000"/>
              </a:lnSpc>
              <a:tabLst>
                <a:tab pos="989013" algn="l"/>
              </a:tabLst>
            </a:pPr>
            <a:r>
              <a:rPr lang="en-US" dirty="0">
                <a:cs typeface="Arial" panose="020B0604020202020204" pitchFamily="34" charset="0"/>
              </a:rPr>
              <a:t>Administrative Offer of IO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0" dirty="0"/>
              <a:t>Support in </a:t>
            </a:r>
            <a:r>
              <a:rPr lang="en-US" sz="1400" i="1" dirty="0"/>
              <a:t>Mobility Online </a:t>
            </a:r>
            <a:r>
              <a:rPr lang="en-US" sz="1400" b="0" dirty="0"/>
              <a:t>registration process</a:t>
            </a:r>
            <a:endParaRPr lang="de-DE" sz="14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Housing</a:t>
            </a:r>
            <a:r>
              <a:rPr lang="de-DE" sz="1400" b="0" dirty="0"/>
              <a:t> support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b="0" dirty="0"/>
              <a:t>Support in </a:t>
            </a:r>
            <a:r>
              <a:rPr lang="de-DE" sz="1400" b="0" dirty="0" err="1"/>
              <a:t>organization</a:t>
            </a:r>
            <a:r>
              <a:rPr lang="de-DE" sz="1400" b="0" dirty="0"/>
              <a:t> of </a:t>
            </a:r>
            <a:r>
              <a:rPr lang="de-DE" sz="1400" b="0" dirty="0" err="1"/>
              <a:t>formalities</a:t>
            </a:r>
            <a:r>
              <a:rPr lang="de-DE" sz="1400" b="0" dirty="0"/>
              <a:t>, </a:t>
            </a:r>
            <a:r>
              <a:rPr lang="de-DE" sz="1400" b="0" dirty="0" err="1"/>
              <a:t>arrival</a:t>
            </a:r>
            <a:r>
              <a:rPr lang="de-DE" sz="1400" b="0" dirty="0"/>
              <a:t> &amp; </a:t>
            </a:r>
            <a:r>
              <a:rPr lang="de-DE" sz="1400" b="0" dirty="0" err="1"/>
              <a:t>departure</a:t>
            </a:r>
            <a:endParaRPr lang="de-DE" sz="14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b="0" dirty="0"/>
              <a:t>Support in </a:t>
            </a:r>
            <a:r>
              <a:rPr lang="de-DE" sz="1400" b="0" dirty="0" err="1"/>
              <a:t>course</a:t>
            </a:r>
            <a:r>
              <a:rPr lang="de-DE" sz="1400" b="0" dirty="0"/>
              <a:t> &amp; </a:t>
            </a:r>
            <a:r>
              <a:rPr lang="de-DE" sz="1400" b="0" dirty="0" err="1"/>
              <a:t>exam</a:t>
            </a:r>
            <a:r>
              <a:rPr lang="de-DE" sz="1400" b="0" dirty="0"/>
              <a:t> </a:t>
            </a:r>
            <a:r>
              <a:rPr lang="de-DE" sz="1400" b="0" dirty="0" err="1"/>
              <a:t>registration</a:t>
            </a:r>
            <a:r>
              <a:rPr lang="de-DE" sz="1400" b="0" dirty="0"/>
              <a:t> and </a:t>
            </a:r>
            <a:r>
              <a:rPr lang="de-DE" sz="1400" b="0" dirty="0" err="1"/>
              <a:t>with</a:t>
            </a:r>
            <a:r>
              <a:rPr lang="de-DE" sz="1400" b="0" dirty="0"/>
              <a:t> </a:t>
            </a:r>
            <a:r>
              <a:rPr lang="de-DE" sz="1400" b="0" i="1" dirty="0"/>
              <a:t>Learning Agreement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b="0" dirty="0"/>
              <a:t>Support in non-academic registration topics (bank, city registration, insurance, …)</a:t>
            </a:r>
            <a:endParaRPr lang="de-DE" sz="14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Buddy &amp; Tutor Programme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b="0" dirty="0"/>
              <a:t>(Online) Office Hours &amp; </a:t>
            </a:r>
            <a:r>
              <a:rPr lang="de-DE" sz="1400" b="0" dirty="0" err="1"/>
              <a:t>advisory</a:t>
            </a:r>
            <a:r>
              <a:rPr lang="de-DE" sz="1400" b="0" dirty="0"/>
              <a:t> </a:t>
            </a:r>
            <a:r>
              <a:rPr lang="de-DE" sz="1400" b="0" dirty="0" err="1"/>
              <a:t>service</a:t>
            </a:r>
            <a:r>
              <a:rPr lang="de-DE" sz="1400" b="0" dirty="0"/>
              <a:t> </a:t>
            </a:r>
            <a:r>
              <a:rPr lang="de-DE" sz="1400" b="0" dirty="0" err="1"/>
              <a:t>throughout</a:t>
            </a:r>
            <a:r>
              <a:rPr lang="de-DE" sz="1400" b="0" dirty="0"/>
              <a:t>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 err="1"/>
              <a:t>semster</a:t>
            </a:r>
            <a:endParaRPr lang="de-DE" sz="14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Welcome </a:t>
            </a:r>
            <a:r>
              <a:rPr lang="de-DE" sz="1400" dirty="0" err="1"/>
              <a:t>Weeks</a:t>
            </a:r>
            <a:r>
              <a:rPr lang="de-DE" sz="1400" dirty="0"/>
              <a:t> </a:t>
            </a:r>
            <a:r>
              <a:rPr lang="de-DE" sz="1400" b="0" dirty="0"/>
              <a:t>and Welcome Programme </a:t>
            </a:r>
            <a:r>
              <a:rPr lang="en-US" sz="1400" b="0" dirty="0">
                <a:cs typeface="Arial" panose="020B0604020202020204" pitchFamily="34" charset="0"/>
              </a:rPr>
              <a:t>before the official semester start with lots of activities for intercultural exchange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14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1800" b="0" dirty="0"/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1800" b="0" dirty="0"/>
          </a:p>
          <a:p>
            <a:pPr defTabSz="895350">
              <a:tabLst>
                <a:tab pos="989013" algn="l"/>
              </a:tabLst>
            </a:pPr>
            <a:endParaRPr lang="de-DE" b="0" dirty="0"/>
          </a:p>
          <a:p>
            <a:pPr defTabSz="895350">
              <a:tabLst>
                <a:tab pos="989013" algn="l"/>
              </a:tabLst>
            </a:pPr>
            <a:br>
              <a:rPr lang="en-US" sz="2800" b="0" dirty="0">
                <a:cs typeface="Arial" panose="020B0604020202020204" pitchFamily="34" charset="0"/>
              </a:rPr>
            </a:br>
            <a:r>
              <a:rPr lang="en-US" b="0" dirty="0"/>
              <a:t>		</a:t>
            </a:r>
            <a:endParaRPr lang="de-DE" b="0" dirty="0">
              <a:solidFill>
                <a:srgbClr val="0000FF"/>
              </a:solidFill>
            </a:endParaRPr>
          </a:p>
          <a:p>
            <a:pPr defTabSz="895350">
              <a:tabLst>
                <a:tab pos="989013" algn="l"/>
              </a:tabLst>
            </a:pPr>
            <a:endParaRPr lang="en-US" b="0" dirty="0"/>
          </a:p>
          <a:p>
            <a:pPr defTabSz="895350">
              <a:tabLst>
                <a:tab pos="989013" algn="l"/>
              </a:tabLst>
            </a:pPr>
            <a:endParaRPr lang="de-DE" b="0" dirty="0"/>
          </a:p>
          <a:p>
            <a:pPr defTabSz="895350">
              <a:tabLst>
                <a:tab pos="989013" algn="l"/>
              </a:tabLst>
            </a:pPr>
            <a:br>
              <a:rPr lang="en-US" sz="2400" b="0" dirty="0">
                <a:cs typeface="Arial" panose="020B0604020202020204" pitchFamily="34" charset="0"/>
              </a:rPr>
            </a:br>
            <a:r>
              <a:rPr lang="en-US" b="0" dirty="0"/>
              <a:t>	</a:t>
            </a:r>
            <a:endParaRPr lang="de-DE" b="0" dirty="0">
              <a:solidFill>
                <a:srgbClr val="0000FF"/>
              </a:solidFill>
            </a:endParaRPr>
          </a:p>
        </p:txBody>
      </p:sp>
      <p:sp>
        <p:nvSpPr>
          <p:cNvPr id="17" name="Inhaltsplatzhalter 1"/>
          <p:cNvSpPr>
            <a:spLocks noGrp="1"/>
          </p:cNvSpPr>
          <p:nvPr>
            <p:ph sz="quarter" idx="13"/>
          </p:nvPr>
        </p:nvSpPr>
        <p:spPr>
          <a:xfrm>
            <a:off x="3767138" y="128059"/>
            <a:ext cx="5081585" cy="403200"/>
          </a:xfrm>
        </p:spPr>
        <p:txBody>
          <a:bodyPr/>
          <a:lstStyle/>
          <a:p>
            <a:pPr algn="r"/>
            <a:r>
              <a:rPr lang="de-DE" sz="1900" dirty="0">
                <a:latin typeface="Lucida Sans" panose="020B0602030504020204" pitchFamily="34" charset="0"/>
              </a:rPr>
              <a:t>International Office – Incoming </a:t>
            </a:r>
            <a:r>
              <a:rPr lang="de-DE" sz="1900" dirty="0" err="1">
                <a:latin typeface="Lucida Sans" panose="020B0602030504020204" pitchFamily="34" charset="0"/>
              </a:rPr>
              <a:t>Students</a:t>
            </a:r>
            <a:endParaRPr lang="de-DE" sz="1900" dirty="0">
              <a:latin typeface="Lucida Sans" panose="020B0602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E364B9-1B77-4FFF-81E8-702E4ACCC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11967" r="13533"/>
          <a:stretch/>
        </p:blipFill>
        <p:spPr>
          <a:xfrm>
            <a:off x="267970" y="3738606"/>
            <a:ext cx="2079180" cy="22115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2C3DD1-6BEE-4932-B982-0D0911154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1753" r="19264" b="13312"/>
          <a:stretch/>
        </p:blipFill>
        <p:spPr>
          <a:xfrm rot="5400000">
            <a:off x="3085346" y="3875818"/>
            <a:ext cx="2211553" cy="19371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057C5C-8015-44CE-9F32-BC29200ED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11718" r="16932" b="4234"/>
          <a:stretch/>
        </p:blipFill>
        <p:spPr>
          <a:xfrm>
            <a:off x="6035096" y="3738606"/>
            <a:ext cx="1975879" cy="221155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4886792-80C3-4B46-BA29-96F0406B3727}"/>
              </a:ext>
            </a:extLst>
          </p:cNvPr>
          <p:cNvSpPr txBox="1"/>
          <p:nvPr/>
        </p:nvSpPr>
        <p:spPr>
          <a:xfrm>
            <a:off x="66855" y="5950159"/>
            <a:ext cx="2623459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City Tour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Regensburg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4DD6E35-B5F1-49CC-B8E7-CFFAE50EAA86}"/>
              </a:ext>
            </a:extLst>
          </p:cNvPr>
          <p:cNvSpPr txBox="1"/>
          <p:nvPr/>
        </p:nvSpPr>
        <p:spPr>
          <a:xfrm>
            <a:off x="3222557" y="5950159"/>
            <a:ext cx="193713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University Tour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7C1231-6123-4448-B37A-57EA0A2E446F}"/>
              </a:ext>
            </a:extLst>
          </p:cNvPr>
          <p:cNvSpPr txBox="1"/>
          <p:nvPr/>
        </p:nvSpPr>
        <p:spPr>
          <a:xfrm>
            <a:off x="6035096" y="5950159"/>
            <a:ext cx="1975879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Bavarian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Culture </a:t>
            </a:r>
          </a:p>
        </p:txBody>
      </p:sp>
    </p:spTree>
    <p:extLst>
      <p:ext uri="{BB962C8B-B14F-4D97-AF65-F5344CB8AC3E}">
        <p14:creationId xmlns:p14="http://schemas.microsoft.com/office/powerpoint/2010/main" val="211650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Bildergebnis fÃ¼r coffee">
            <a:extLst>
              <a:ext uri="{FF2B5EF4-FFF2-40B4-BE49-F238E27FC236}">
                <a16:creationId xmlns:a16="http://schemas.microsoft.com/office/drawing/2014/main" id="{A3B2E016-2DA5-44C8-9D3C-648450A1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" y="870847"/>
            <a:ext cx="1819063" cy="10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 descr="/var/folders/rq/g4mw33cj1ygf659qfq49xx9m0000gn/T/com.microsoft.Word/Content.MSO/76031CBB.tmp">
            <a:extLst>
              <a:ext uri="{FF2B5EF4-FFF2-40B4-BE49-F238E27FC236}">
                <a16:creationId xmlns:a16="http://schemas.microsoft.com/office/drawing/2014/main" id="{16456F16-37B9-E44A-93E1-96DA198667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4" y="2084851"/>
            <a:ext cx="1812617" cy="1232567"/>
          </a:xfrm>
          <a:prstGeom prst="rect">
            <a:avLst/>
          </a:prstGeom>
          <a:noFill/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0740356-9F78-4D90-8BFD-8EC72D2B6D05}"/>
              </a:ext>
            </a:extLst>
          </p:cNvPr>
          <p:cNvSpPr txBox="1"/>
          <p:nvPr/>
        </p:nvSpPr>
        <p:spPr>
          <a:xfrm>
            <a:off x="2384275" y="870847"/>
            <a:ext cx="317817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Coffee Hour:  </a:t>
            </a:r>
          </a:p>
          <a:p>
            <a:pPr defTabSz="609585"/>
            <a:r>
              <a:rPr lang="de-DE" sz="1467" dirty="0" err="1">
                <a:latin typeface="Lucida Sans" panose="020B0602030504020204" pitchFamily="34" charset="0"/>
              </a:rPr>
              <a:t>weekly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coffee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date</a:t>
            </a:r>
            <a:r>
              <a:rPr lang="de-DE" sz="1467" dirty="0">
                <a:latin typeface="Lucida Sans" panose="020B0602030504020204" pitchFamily="34" charset="0"/>
              </a:rPr>
              <a:t> for</a:t>
            </a: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questions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and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support</a:t>
            </a:r>
            <a:endParaRPr lang="de-DE" sz="1467" dirty="0">
              <a:latin typeface="Lucida Sans" panose="020B0602030504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D69EAF6-26C3-47FB-8DD9-AD611DD22ADE}"/>
              </a:ext>
            </a:extLst>
          </p:cNvPr>
          <p:cNvSpPr txBox="1"/>
          <p:nvPr/>
        </p:nvSpPr>
        <p:spPr>
          <a:xfrm>
            <a:off x="2377645" y="2213195"/>
            <a:ext cx="301899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Stammtisch:  </a:t>
            </a: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Every </a:t>
            </a:r>
            <a:r>
              <a:rPr lang="de-DE" sz="1467" dirty="0" err="1">
                <a:latin typeface="Lucida Sans" panose="020B0602030504020204" pitchFamily="34" charset="0"/>
              </a:rPr>
              <a:t>week</a:t>
            </a:r>
            <a:r>
              <a:rPr lang="de-DE" sz="1467" dirty="0">
                <a:latin typeface="Lucida Sans" panose="020B0602030504020204" pitchFamily="34" charset="0"/>
              </a:rPr>
              <a:t> in a different </a:t>
            </a: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bar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C33EAE7-227D-4644-A9C9-D771555F14B3}"/>
              </a:ext>
            </a:extLst>
          </p:cNvPr>
          <p:cNvSpPr txBox="1"/>
          <p:nvPr/>
        </p:nvSpPr>
        <p:spPr>
          <a:xfrm>
            <a:off x="2378168" y="3580856"/>
            <a:ext cx="204586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 err="1">
                <a:latin typeface="Lucida Sans" panose="020B0602030504020204" pitchFamily="34" charset="0"/>
              </a:rPr>
              <a:t>Guided</a:t>
            </a:r>
            <a:r>
              <a:rPr lang="de-DE" sz="1467" b="1" dirty="0">
                <a:latin typeface="Lucida Sans" panose="020B0602030504020204" pitchFamily="34" charset="0"/>
              </a:rPr>
              <a:t> </a:t>
            </a:r>
            <a:r>
              <a:rPr lang="de-DE" sz="1467" b="1" dirty="0" err="1">
                <a:latin typeface="Lucida Sans" panose="020B0602030504020204" pitchFamily="34" charset="0"/>
              </a:rPr>
              <a:t>city</a:t>
            </a:r>
            <a:r>
              <a:rPr lang="de-DE" sz="1467" b="1" dirty="0">
                <a:latin typeface="Lucida Sans" panose="020B0602030504020204" pitchFamily="34" charset="0"/>
              </a:rPr>
              <a:t> tour</a:t>
            </a:r>
          </a:p>
          <a:p>
            <a:pPr defTabSz="609585"/>
            <a:r>
              <a:rPr lang="de-DE" sz="1467" dirty="0" err="1">
                <a:latin typeface="Lucida Sans" panose="020B0602030504020204" pitchFamily="34" charset="0"/>
              </a:rPr>
              <a:t>through</a:t>
            </a:r>
            <a:r>
              <a:rPr lang="de-DE" sz="1467" dirty="0">
                <a:latin typeface="Lucida Sans" panose="020B0602030504020204" pitchFamily="34" charset="0"/>
              </a:rPr>
              <a:t> Regensburg </a:t>
            </a:r>
          </a:p>
        </p:txBody>
      </p:sp>
      <p:pic>
        <p:nvPicPr>
          <p:cNvPr id="34" name="Picture 2" descr="Bildergebnis fÃ¼r regensburg bild">
            <a:extLst>
              <a:ext uri="{FF2B5EF4-FFF2-40B4-BE49-F238E27FC236}">
                <a16:creationId xmlns:a16="http://schemas.microsoft.com/office/drawing/2014/main" id="{E360956B-8BA2-4A7C-83BF-E09E5AC7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" y="3525011"/>
            <a:ext cx="1819063" cy="1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34" descr="/var/folders/rq/g4mw33cj1ygf659qfq49xx9m0000gn/T/com.microsoft.Word/Content.MSO/5B7C2928.tmp">
            <a:extLst>
              <a:ext uri="{FF2B5EF4-FFF2-40B4-BE49-F238E27FC236}">
                <a16:creationId xmlns:a16="http://schemas.microsoft.com/office/drawing/2014/main" id="{EDD97F88-ED4B-4F58-BCD8-F7BA682634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72" y="2191099"/>
            <a:ext cx="1826344" cy="12601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D8CF0349-409F-4698-9F70-77176304C7E7}"/>
              </a:ext>
            </a:extLst>
          </p:cNvPr>
          <p:cNvSpPr txBox="1"/>
          <p:nvPr/>
        </p:nvSpPr>
        <p:spPr>
          <a:xfrm>
            <a:off x="6896700" y="2405275"/>
            <a:ext cx="293978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Regensburger </a:t>
            </a:r>
            <a:r>
              <a:rPr lang="de-DE" sz="1467" b="1" dirty="0" err="1">
                <a:latin typeface="Lucida Sans" panose="020B0602030504020204" pitchFamily="34" charset="0"/>
              </a:rPr>
              <a:t>Dult</a:t>
            </a:r>
            <a:endParaRPr lang="de-DE" sz="1467" b="1" dirty="0">
              <a:latin typeface="Lucida Sans" panose="020B0602030504020204" pitchFamily="34" charset="0"/>
            </a:endParaRP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(</a:t>
            </a:r>
            <a:r>
              <a:rPr lang="de-DE" sz="1467" dirty="0" err="1">
                <a:latin typeface="Lucida Sans" panose="020B0602030504020204" pitchFamily="34" charset="0"/>
              </a:rPr>
              <a:t>beer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festival</a:t>
            </a:r>
            <a:r>
              <a:rPr lang="de-DE" sz="1467" dirty="0">
                <a:latin typeface="Lucida Sans" panose="020B0602030504020204" pitchFamily="34" charset="0"/>
              </a:rPr>
              <a:t>)</a:t>
            </a:r>
          </a:p>
        </p:txBody>
      </p:sp>
      <p:pic>
        <p:nvPicPr>
          <p:cNvPr id="37" name="Grafik 36" descr="Bild kÃ¶nnte enthalten: Essen">
            <a:extLst>
              <a:ext uri="{FF2B5EF4-FFF2-40B4-BE49-F238E27FC236}">
                <a16:creationId xmlns:a16="http://schemas.microsoft.com/office/drawing/2014/main" id="{868DE0D1-579B-483F-A04E-ADC08ABFA1B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8" y="5061182"/>
            <a:ext cx="1852467" cy="11971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AA6CCF26-023A-4510-9E9C-B57C245DC992}"/>
              </a:ext>
            </a:extLst>
          </p:cNvPr>
          <p:cNvSpPr txBox="1"/>
          <p:nvPr/>
        </p:nvSpPr>
        <p:spPr>
          <a:xfrm>
            <a:off x="2377645" y="5085130"/>
            <a:ext cx="2314428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„Weißwurstfrühstück“</a:t>
            </a: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Traditional </a:t>
            </a:r>
            <a:r>
              <a:rPr lang="de-DE" sz="1467" dirty="0" err="1">
                <a:latin typeface="Lucida Sans" panose="020B0602030504020204" pitchFamily="34" charset="0"/>
              </a:rPr>
              <a:t>Bavarian</a:t>
            </a:r>
            <a:r>
              <a:rPr lang="de-DE" sz="1467" dirty="0">
                <a:latin typeface="Lucida Sans" panose="020B0602030504020204" pitchFamily="34" charset="0"/>
              </a:rPr>
              <a:t> breakfast</a:t>
            </a:r>
          </a:p>
        </p:txBody>
      </p:sp>
      <p:pic>
        <p:nvPicPr>
          <p:cNvPr id="39" name="Grafik 38" descr="Bildergebnis für würzburg">
            <a:extLst>
              <a:ext uri="{FF2B5EF4-FFF2-40B4-BE49-F238E27FC236}">
                <a16:creationId xmlns:a16="http://schemas.microsoft.com/office/drawing/2014/main" id="{C84C014F-17D0-4EED-B31B-C19DD8D0078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71" y="872389"/>
            <a:ext cx="1826344" cy="107908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2BC78D7-ED2A-47E4-B097-A4C0193DDE86}"/>
              </a:ext>
            </a:extLst>
          </p:cNvPr>
          <p:cNvSpPr txBox="1"/>
          <p:nvPr/>
        </p:nvSpPr>
        <p:spPr>
          <a:xfrm>
            <a:off x="6898789" y="904604"/>
            <a:ext cx="2253584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 err="1">
                <a:latin typeface="Lucida Sans" panose="020B0602030504020204" pitchFamily="34" charset="0"/>
              </a:rPr>
              <a:t>Excursions</a:t>
            </a:r>
            <a:r>
              <a:rPr lang="de-DE" sz="1467" dirty="0">
                <a:latin typeface="Lucida Sans" panose="020B0602030504020204" pitchFamily="34" charset="0"/>
              </a:rPr>
              <a:t> </a:t>
            </a:r>
            <a:r>
              <a:rPr lang="de-DE" sz="1467" dirty="0" err="1">
                <a:latin typeface="Lucida Sans" panose="020B0602030504020204" pitchFamily="34" charset="0"/>
              </a:rPr>
              <a:t>to</a:t>
            </a:r>
            <a:endParaRPr lang="de-DE" sz="1467" dirty="0">
              <a:latin typeface="Lucida Sans" panose="020B0602030504020204" pitchFamily="34" charset="0"/>
            </a:endParaRPr>
          </a:p>
          <a:p>
            <a:pPr defTabSz="609585"/>
            <a:r>
              <a:rPr lang="de-DE" sz="1467" dirty="0">
                <a:latin typeface="Lucida Sans" panose="020B0602030504020204" pitchFamily="34" charset="0"/>
              </a:rPr>
              <a:t>different </a:t>
            </a:r>
            <a:r>
              <a:rPr lang="de-DE" sz="1467" dirty="0" err="1">
                <a:latin typeface="Lucida Sans" panose="020B0602030504020204" pitchFamily="34" charset="0"/>
              </a:rPr>
              <a:t>cities</a:t>
            </a:r>
            <a:r>
              <a:rPr lang="de-DE" sz="1467" dirty="0">
                <a:latin typeface="Lucida Sans" panose="020B0602030504020204" pitchFamily="34" charset="0"/>
              </a:rPr>
              <a:t> on </a:t>
            </a:r>
            <a:r>
              <a:rPr lang="de-DE" sz="1467" dirty="0" err="1">
                <a:latin typeface="Lucida Sans" panose="020B0602030504020204" pitchFamily="34" charset="0"/>
              </a:rPr>
              <a:t>weekends</a:t>
            </a:r>
            <a:endParaRPr lang="de-DE" sz="1467" dirty="0">
              <a:latin typeface="Lucida Sans" panose="020B0602030504020204" pitchFamily="34" charset="0"/>
            </a:endParaRPr>
          </a:p>
        </p:txBody>
      </p:sp>
      <p:pic>
        <p:nvPicPr>
          <p:cNvPr id="43" name="Grafik 42" descr="Bild könnte enthalten: Essen">
            <a:extLst>
              <a:ext uri="{FF2B5EF4-FFF2-40B4-BE49-F238E27FC236}">
                <a16:creationId xmlns:a16="http://schemas.microsoft.com/office/drawing/2014/main" id="{C106BCB3-822B-4251-9944-645E5F3E68F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38" y="3708017"/>
            <a:ext cx="1827759" cy="121331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729B1C83-72BB-43FD-AC1E-4ABA3BD5F20D}"/>
              </a:ext>
            </a:extLst>
          </p:cNvPr>
          <p:cNvSpPr txBox="1"/>
          <p:nvPr/>
        </p:nvSpPr>
        <p:spPr>
          <a:xfrm>
            <a:off x="6898789" y="3706774"/>
            <a:ext cx="2135827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International</a:t>
            </a:r>
          </a:p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Workshop </a:t>
            </a:r>
          </a:p>
          <a:p>
            <a:pPr defTabSz="609585"/>
            <a:r>
              <a:rPr lang="de-DE" sz="1467" dirty="0" err="1">
                <a:latin typeface="Lucida Sans" panose="020B0602030504020204" pitchFamily="34" charset="0"/>
              </a:rPr>
              <a:t>with</a:t>
            </a:r>
            <a:r>
              <a:rPr lang="de-DE" sz="1467" dirty="0">
                <a:latin typeface="Lucida Sans" panose="020B0602030504020204" pitchFamily="34" charset="0"/>
              </a:rPr>
              <a:t> International </a:t>
            </a:r>
            <a:r>
              <a:rPr lang="de-DE" sz="1467" dirty="0" err="1">
                <a:latin typeface="Lucida Sans" panose="020B0602030504020204" pitchFamily="34" charset="0"/>
              </a:rPr>
              <a:t>dinner</a:t>
            </a:r>
            <a:endParaRPr lang="de-DE" sz="1467" dirty="0">
              <a:latin typeface="Lucida Sans" panose="020B0602030504020204" pitchFamily="34" charset="0"/>
            </a:endParaRPr>
          </a:p>
        </p:txBody>
      </p:sp>
      <p:pic>
        <p:nvPicPr>
          <p:cNvPr id="46" name="Bildplatzhalter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22063" r="13137"/>
          <a:stretch/>
        </p:blipFill>
        <p:spPr>
          <a:xfrm>
            <a:off x="4996803" y="5055680"/>
            <a:ext cx="1794712" cy="1265811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729B1C83-72BB-43FD-AC1E-4ABA3BD5F20D}"/>
              </a:ext>
            </a:extLst>
          </p:cNvPr>
          <p:cNvSpPr txBox="1"/>
          <p:nvPr/>
        </p:nvSpPr>
        <p:spPr>
          <a:xfrm>
            <a:off x="6898789" y="5145414"/>
            <a:ext cx="213582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International</a:t>
            </a:r>
          </a:p>
          <a:p>
            <a:pPr defTabSz="609585"/>
            <a:r>
              <a:rPr lang="de-DE" sz="1467" b="1" dirty="0">
                <a:latin typeface="Lucida Sans" panose="020B0602030504020204" pitchFamily="34" charset="0"/>
              </a:rPr>
              <a:t>Christmas </a:t>
            </a:r>
            <a:r>
              <a:rPr lang="de-DE" sz="1467" b="1" dirty="0" err="1">
                <a:latin typeface="Lucida Sans" panose="020B0602030504020204" pitchFamily="34" charset="0"/>
              </a:rPr>
              <a:t>party</a:t>
            </a:r>
            <a:endParaRPr lang="de-DE" sz="1467" b="1" dirty="0">
              <a:latin typeface="Lucida Sans" panose="020B0602030504020204" pitchFamily="34" charset="0"/>
            </a:endParaRPr>
          </a:p>
        </p:txBody>
      </p:sp>
      <p:sp>
        <p:nvSpPr>
          <p:cNvPr id="48" name="Titel 6">
            <a:extLst>
              <a:ext uri="{FF2B5EF4-FFF2-40B4-BE49-F238E27FC236}">
                <a16:creationId xmlns:a16="http://schemas.microsoft.com/office/drawing/2014/main" id="{59A1E591-AE16-4F7A-BF74-6ACD670C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816" y="208401"/>
            <a:ext cx="6148800" cy="432000"/>
          </a:xfrm>
        </p:spPr>
        <p:txBody>
          <a:bodyPr/>
          <a:lstStyle/>
          <a:p>
            <a:pPr algn="r"/>
            <a:r>
              <a:rPr lang="de-DE" sz="1900" dirty="0">
                <a:latin typeface="Lucida Sans" panose="020B0602030504020204" pitchFamily="34" charset="0"/>
              </a:rPr>
              <a:t>Welcome </a:t>
            </a:r>
            <a:r>
              <a:rPr lang="de-DE" sz="1900" dirty="0" err="1">
                <a:latin typeface="Lucida Sans" panose="020B0602030504020204" pitchFamily="34" charset="0"/>
              </a:rPr>
              <a:t>programme</a:t>
            </a:r>
            <a:r>
              <a:rPr lang="de-DE" sz="1900" dirty="0">
                <a:latin typeface="Lucida Sans" panose="020B0602030504020204" pitchFamily="34" charset="0"/>
              </a:rPr>
              <a:t> &amp; </a:t>
            </a:r>
            <a:r>
              <a:rPr lang="de-DE" sz="1900" dirty="0" err="1">
                <a:latin typeface="Lucida Sans" panose="020B0602030504020204" pitchFamily="34" charset="0"/>
              </a:rPr>
              <a:t>semester</a:t>
            </a:r>
            <a:r>
              <a:rPr lang="de-DE" sz="1900" dirty="0">
                <a:latin typeface="Lucida Sans" panose="020B0602030504020204" pitchFamily="34" charset="0"/>
              </a:rPr>
              <a:t> </a:t>
            </a:r>
            <a:r>
              <a:rPr lang="de-DE" sz="1900" dirty="0" err="1">
                <a:latin typeface="Lucida Sans" panose="020B0602030504020204" pitchFamily="34" charset="0"/>
              </a:rPr>
              <a:t>events</a:t>
            </a:r>
            <a:endParaRPr lang="de-DE" sz="1900" dirty="0">
              <a:latin typeface="Lucida Sans" panose="020B0602030504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43480" y="6366341"/>
            <a:ext cx="1605243" cy="491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400" dirty="0">
                <a:latin typeface="Lucida Sans" panose="020B0602030504020204" pitchFamily="34" charset="0"/>
              </a:rPr>
              <a:t>p. 10</a:t>
            </a:r>
          </a:p>
        </p:txBody>
      </p:sp>
    </p:spTree>
    <p:extLst>
      <p:ext uri="{BB962C8B-B14F-4D97-AF65-F5344CB8AC3E}">
        <p14:creationId xmlns:p14="http://schemas.microsoft.com/office/powerpoint/2010/main" val="690413755"/>
      </p:ext>
    </p:extLst>
  </p:cSld>
  <p:clrMapOvr>
    <a:masterClrMapping/>
  </p:clrMapOvr>
</p:sld>
</file>

<file path=ppt/theme/theme1.xml><?xml version="1.0" encoding="utf-8"?>
<a:theme xmlns:a="http://schemas.openxmlformats.org/drawingml/2006/main" name="OTH PP Master (AM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Macintosh PowerPoint</Application>
  <PresentationFormat>Bildschirmpräsentation (4:3)</PresentationFormat>
  <Paragraphs>234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Lucida Sans</vt:lpstr>
      <vt:lpstr>Symbol</vt:lpstr>
      <vt:lpstr>Verdana</vt:lpstr>
      <vt:lpstr>Wingdings</vt:lpstr>
      <vt:lpstr>OTH PP Master (AM)</vt:lpstr>
      <vt:lpstr>PowerPoint-Präsentation</vt:lpstr>
      <vt:lpstr>PowerPoint-Präsentation</vt:lpstr>
      <vt:lpstr> Facts about Bavaria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Welcome programme &amp; semester events</vt:lpstr>
      <vt:lpstr>  </vt:lpstr>
      <vt:lpstr>PowerPoint-Präsentation</vt:lpstr>
      <vt:lpstr>PowerPoint-Präsentation</vt:lpstr>
    </vt:vector>
  </TitlesOfParts>
  <Company>Büro Wilhelm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christian.schmalzl@oth-regensburg.de</dc:creator>
  <cp:lastModifiedBy>hej35587</cp:lastModifiedBy>
  <cp:revision>267</cp:revision>
  <cp:lastPrinted>2016-09-29T10:40:48Z</cp:lastPrinted>
  <dcterms:created xsi:type="dcterms:W3CDTF">2015-01-30T12:09:18Z</dcterms:created>
  <dcterms:modified xsi:type="dcterms:W3CDTF">2022-02-11T16:10:45Z</dcterms:modified>
</cp:coreProperties>
</file>